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85" r:id="rId2"/>
    <p:sldId id="298" r:id="rId3"/>
    <p:sldId id="321" r:id="rId4"/>
    <p:sldId id="279" r:id="rId5"/>
    <p:sldId id="256" r:id="rId6"/>
    <p:sldId id="257" r:id="rId7"/>
    <p:sldId id="280" r:id="rId8"/>
    <p:sldId id="281" r:id="rId9"/>
    <p:sldId id="327" r:id="rId10"/>
    <p:sldId id="258" r:id="rId11"/>
    <p:sldId id="286" r:id="rId12"/>
    <p:sldId id="287" r:id="rId13"/>
    <p:sldId id="328" r:id="rId14"/>
    <p:sldId id="259" r:id="rId15"/>
    <p:sldId id="329" r:id="rId16"/>
    <p:sldId id="260" r:id="rId17"/>
    <p:sldId id="289" r:id="rId18"/>
    <p:sldId id="288" r:id="rId19"/>
    <p:sldId id="290" r:id="rId20"/>
    <p:sldId id="261" r:id="rId21"/>
    <p:sldId id="262" r:id="rId22"/>
    <p:sldId id="263" r:id="rId23"/>
    <p:sldId id="264" r:id="rId24"/>
    <p:sldId id="330" r:id="rId25"/>
    <p:sldId id="265" r:id="rId26"/>
    <p:sldId id="292" r:id="rId27"/>
    <p:sldId id="291" r:id="rId28"/>
    <p:sldId id="331" r:id="rId29"/>
    <p:sldId id="266" r:id="rId30"/>
    <p:sldId id="293" r:id="rId31"/>
    <p:sldId id="296" r:id="rId32"/>
  </p:sldIdLst>
  <p:sldSz cx="9144000" cy="6858000" type="screen4x3"/>
  <p:notesSz cx="6858000" cy="9144000"/>
  <p:defaultTextStyle>
    <a:defPPr>
      <a:defRPr lang="ar-SA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66CCFF"/>
    <a:srgbClr val="66FF33"/>
    <a:srgbClr val="FF0066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380"/>
    <p:restoredTop sz="94660"/>
  </p:normalViewPr>
  <p:slideViewPr>
    <p:cSldViewPr>
      <p:cViewPr varScale="1">
        <p:scale>
          <a:sx n="56" d="100"/>
          <a:sy n="56" d="100"/>
        </p:scale>
        <p:origin x="1243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-60" y="135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A1E17-75ED-44F1-A6BB-97410F823C2A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166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7BBCE-81D1-4BCF-8238-10BA77D2F798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9326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13F8D-051C-44D8-90B7-6BB1A69E90F1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3997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20F19-AFB1-4C1F-88D7-A24349A31188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180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CEA5D-5B34-453D-B325-5C9CCA88DA40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9184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EC8EE-1CEE-47F6-8A9C-CF67A5A8E3DD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2136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A2DD8-8A1A-4E67-9460-60DA61A3475B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2035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D19A89-8C98-4304-9CFF-5DD35FBF4EA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6428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85E36-CDD0-4572-8E50-6C0239FBE3EF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6367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E3441-2181-438C-A27E-1EA95B1A3795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1122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تحرير أنماط النص الرئيسي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942A8-2E6E-4576-9592-AB3D5FA826DD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524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en-US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en-US" smtClean="0"/>
              <a:t>انقر لتحرير أنماط النص الرئيسي</a:t>
            </a:r>
          </a:p>
          <a:p>
            <a:pPr lvl="1"/>
            <a:r>
              <a:rPr lang="ar-SA" altLang="en-US" smtClean="0"/>
              <a:t>المستوى الثاني</a:t>
            </a:r>
          </a:p>
          <a:p>
            <a:pPr lvl="2"/>
            <a:r>
              <a:rPr lang="ar-SA" altLang="en-US" smtClean="0"/>
              <a:t>المستوى الثالث</a:t>
            </a:r>
          </a:p>
          <a:p>
            <a:pPr lvl="3"/>
            <a:r>
              <a:rPr lang="ar-SA" altLang="en-US" smtClean="0"/>
              <a:t>المستوى الرابع</a:t>
            </a:r>
          </a:p>
          <a:p>
            <a:pPr lvl="4"/>
            <a:r>
              <a:rPr lang="ar-SA" altLang="en-US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rtl="1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1" eaLnBrk="1" hangingPunct="1">
              <a:defRPr sz="1400" smtClean="0">
                <a:cs typeface="+mn-cs"/>
              </a:defRPr>
            </a:lvl1pPr>
          </a:lstStyle>
          <a:p>
            <a:pPr>
              <a:defRPr/>
            </a:pPr>
            <a:fld id="{D4F7D741-EA4D-4B0A-B489-781655BBB18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076"/>
          <p:cNvSpPr txBox="1">
            <a:spLocks noChangeArrowheads="1"/>
          </p:cNvSpPr>
          <p:nvPr/>
        </p:nvSpPr>
        <p:spPr bwMode="auto">
          <a:xfrm>
            <a:off x="1835150" y="1989138"/>
            <a:ext cx="5715000" cy="2771775"/>
          </a:xfrm>
          <a:prstGeom prst="rect">
            <a:avLst/>
          </a:prstGeom>
          <a:solidFill>
            <a:srgbClr val="FFFF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3" dir="l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400">
                <a:cs typeface="Monotype Koufi" pitchFamily="2" charset="-78"/>
              </a:rPr>
              <a:t> </a:t>
            </a:r>
          </a:p>
          <a:p>
            <a:pPr algn="ctr" eaLnBrk="1" hangingPunct="1">
              <a:spcBef>
                <a:spcPct val="50000"/>
              </a:spcBef>
            </a:pPr>
            <a:r>
              <a:rPr lang="ar-SA" altLang="en-US" sz="4400">
                <a:cs typeface="Monotype Koufi" pitchFamily="2" charset="-78"/>
              </a:rPr>
              <a:t>المادة وأشكالها</a:t>
            </a:r>
          </a:p>
          <a:p>
            <a:pPr algn="ctr" eaLnBrk="1" hangingPunct="1">
              <a:spcBef>
                <a:spcPct val="50000"/>
              </a:spcBef>
            </a:pPr>
            <a:endParaRPr lang="en-US" altLang="en-US" sz="4400">
              <a:cs typeface="Monotype Koufi" pitchFamily="2" charset="-7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828800" y="838200"/>
            <a:ext cx="5867400" cy="701675"/>
          </a:xfrm>
          <a:prstGeom prst="rect">
            <a:avLst/>
          </a:prstGeom>
          <a:solidFill>
            <a:srgbClr val="FFFF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>
                <a:cs typeface="Monotype Koufi" pitchFamily="2" charset="-78"/>
              </a:rPr>
              <a:t> التغيرات التي تطرأ على المادة</a:t>
            </a:r>
            <a:endParaRPr lang="en-US" altLang="en-US" sz="4000">
              <a:cs typeface="Monotype Koufi" pitchFamily="2" charset="-78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209800" y="2362200"/>
            <a:ext cx="4419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4000">
                <a:solidFill>
                  <a:schemeClr val="bg1"/>
                </a:solidFill>
                <a:cs typeface="AL-Mohanad Bold" pitchFamily="10" charset="0"/>
              </a:rPr>
              <a:t>هناك نوعين من التغيرات</a:t>
            </a:r>
            <a:endParaRPr lang="en-US" altLang="en-US" sz="4000">
              <a:solidFill>
                <a:schemeClr val="bg1"/>
              </a:solidFill>
              <a:cs typeface="AL-Mohanad Bold" pitchFamily="10" charset="0"/>
            </a:endParaRP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953000" y="4464050"/>
            <a:ext cx="3200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تغيرات فيزيائية</a:t>
            </a:r>
            <a:endParaRPr lang="en-US" altLang="en-US" sz="36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685800" y="4464050"/>
            <a:ext cx="3200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تغيرات كيميائية</a:t>
            </a:r>
            <a:endParaRPr lang="en-US" altLang="en-US" sz="3600" b="1">
              <a:solidFill>
                <a:srgbClr val="FFFF00"/>
              </a:solidFill>
              <a:cs typeface="AL-Mohanad Bold" pitchFamily="10" charset="0"/>
            </a:endParaRPr>
          </a:p>
        </p:txBody>
      </p:sp>
      <p:grpSp>
        <p:nvGrpSpPr>
          <p:cNvPr id="11270" name="Group 18"/>
          <p:cNvGrpSpPr>
            <a:grpSpLocks/>
          </p:cNvGrpSpPr>
          <p:nvPr/>
        </p:nvGrpSpPr>
        <p:grpSpPr bwMode="auto">
          <a:xfrm>
            <a:off x="2286000" y="3216275"/>
            <a:ext cx="4267200" cy="1127125"/>
            <a:chOff x="1440" y="1917"/>
            <a:chExt cx="2688" cy="710"/>
          </a:xfrm>
        </p:grpSpPr>
        <p:cxnSp>
          <p:nvCxnSpPr>
            <p:cNvPr id="11271" name="AutoShape 14"/>
            <p:cNvCxnSpPr>
              <a:cxnSpLocks noChangeShapeType="1"/>
            </p:cNvCxnSpPr>
            <p:nvPr/>
          </p:nvCxnSpPr>
          <p:spPr bwMode="auto">
            <a:xfrm rot="16200000" flipH="1">
              <a:off x="3101" y="1600"/>
              <a:ext cx="710" cy="134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FF0066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272" name="AutoShape 16"/>
            <p:cNvCxnSpPr>
              <a:cxnSpLocks noChangeShapeType="1"/>
            </p:cNvCxnSpPr>
            <p:nvPr/>
          </p:nvCxnSpPr>
          <p:spPr bwMode="auto">
            <a:xfrm rot="5400000">
              <a:off x="1781" y="1602"/>
              <a:ext cx="662" cy="134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FF0066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447800" y="685800"/>
            <a:ext cx="617220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التغيرات الفيزيائية هي :</a:t>
            </a:r>
          </a:p>
          <a:p>
            <a:pPr algn="ctr"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 تغيرات تطرأ على المادة وتظل المادة محتفظة بهويتها .</a:t>
            </a:r>
            <a:endParaRPr lang="en-US" altLang="en-US" sz="36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851275" y="3068638"/>
            <a:ext cx="1295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 b="1">
                <a:solidFill>
                  <a:schemeClr val="bg1"/>
                </a:solidFill>
                <a:cs typeface="AL-Mohanad Bold" pitchFamily="10" charset="0"/>
              </a:rPr>
              <a:t> مثل</a:t>
            </a:r>
            <a:endParaRPr lang="en-US" altLang="en-US" sz="4000" b="1">
              <a:solidFill>
                <a:schemeClr val="bg1"/>
              </a:solidFill>
              <a:cs typeface="AL-Mohanad Bold" pitchFamily="10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195513" y="4005263"/>
            <a:ext cx="4343400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600">
                <a:solidFill>
                  <a:srgbClr val="FF0066"/>
                </a:solidFill>
                <a:cs typeface="AL-Mohanad Bold" pitchFamily="10" charset="0"/>
              </a:rPr>
              <a:t>كسر الزجاج ، تبخر الماء ، </a:t>
            </a:r>
          </a:p>
          <a:p>
            <a:pPr algn="ctr" eaLnBrk="1" hangingPunct="1">
              <a:spcBef>
                <a:spcPct val="50000"/>
              </a:spcBef>
            </a:pPr>
            <a:r>
              <a:rPr lang="ar-SA" altLang="en-US" sz="3600">
                <a:solidFill>
                  <a:srgbClr val="FF0066"/>
                </a:solidFill>
                <a:cs typeface="AL-Mohanad Bold" pitchFamily="10" charset="0"/>
              </a:rPr>
              <a:t>ذوبان السكر في الماء .</a:t>
            </a:r>
            <a:endParaRPr lang="en-US" altLang="en-US" sz="3600">
              <a:solidFill>
                <a:srgbClr val="FF0066"/>
              </a:solidFill>
              <a:cs typeface="AL-Mohanad Bold" pitchFamily="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851275" y="2708275"/>
            <a:ext cx="1295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>
                <a:solidFill>
                  <a:schemeClr val="bg1"/>
                </a:solidFill>
                <a:cs typeface="AL-Mohanad Bold" pitchFamily="10" charset="0"/>
              </a:rPr>
              <a:t> مثل</a:t>
            </a:r>
            <a:endParaRPr lang="en-US" altLang="en-US" sz="4000">
              <a:solidFill>
                <a:schemeClr val="bg1"/>
              </a:solidFill>
              <a:cs typeface="AL-Mohanad Bold" pitchFamily="10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219200" y="304800"/>
            <a:ext cx="640080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600">
                <a:solidFill>
                  <a:srgbClr val="FFFF00"/>
                </a:solidFill>
                <a:cs typeface="AL-Mohanad Bold" pitchFamily="10" charset="0"/>
              </a:rPr>
              <a:t>التغيرات الكيميائية هي : </a:t>
            </a:r>
          </a:p>
          <a:p>
            <a:pPr algn="just" eaLnBrk="1" hangingPunct="1">
              <a:spcBef>
                <a:spcPct val="50000"/>
              </a:spcBef>
            </a:pPr>
            <a:r>
              <a:rPr lang="ar-SA" altLang="en-US" sz="3600">
                <a:solidFill>
                  <a:srgbClr val="FFFF00"/>
                </a:solidFill>
                <a:cs typeface="AL-Mohanad Bold" pitchFamily="10" charset="0"/>
              </a:rPr>
              <a:t>تغيرات تطرأ على المادة فتنتج مواد جديدة مختلفة في خواصها عن المادة الأصلية .</a:t>
            </a:r>
            <a:endParaRPr lang="en-US" altLang="en-US" sz="3600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268538" y="3789363"/>
            <a:ext cx="42672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rgbClr val="FF0066"/>
                </a:solidFill>
                <a:cs typeface="AL-Mohanad Bold" pitchFamily="10" charset="0"/>
              </a:rPr>
              <a:t>احتراق الفحم ، فساد الحليب تحلل الماء كهربياً .</a:t>
            </a:r>
            <a:endParaRPr lang="en-US" altLang="en-US" sz="3600" b="1">
              <a:solidFill>
                <a:srgbClr val="FF0066"/>
              </a:solidFill>
              <a:cs typeface="AL-Mohanad Bold" pitchFamily="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"/>
          <p:cNvSpPr txBox="1">
            <a:spLocks noChangeArrowheads="1"/>
          </p:cNvSpPr>
          <p:nvPr/>
        </p:nvSpPr>
        <p:spPr bwMode="auto">
          <a:xfrm>
            <a:off x="762000" y="1600200"/>
            <a:ext cx="7772400" cy="476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ar-SA" altLang="en-US" sz="3600">
                <a:solidFill>
                  <a:srgbClr val="66FF33"/>
                </a:solidFill>
                <a:cs typeface="AL-Mohanad Bold" pitchFamily="10" charset="0"/>
              </a:rPr>
              <a:t> إجراء بعض التجارب البسيطة لتوضيح الفرق بين التغير الفيزيائي والتغير الكيميائي ، فعلى سبيل المثال يمكن إجراء التجارب التالية :</a:t>
            </a:r>
          </a:p>
          <a:p>
            <a:pPr algn="just" eaLnBrk="1" hangingPunct="1">
              <a:spcBef>
                <a:spcPct val="50000"/>
              </a:spcBef>
            </a:pPr>
            <a:r>
              <a:rPr lang="ar-SA" altLang="en-US" sz="3600">
                <a:solidFill>
                  <a:srgbClr val="66FF33"/>
                </a:solidFill>
                <a:cs typeface="AL-Mohanad Bold" pitchFamily="10" charset="0"/>
              </a:rPr>
              <a:t>ذوبان السكر في الماء ، تمزيق قطعة من الورق ، سحق قطعة من الطباشير . تبخر كمية من الماء ، احتراق قطعة من الورق  ،  احتراق شريط من المغنيسيوم وعرض مسمارين من الحديد احدهما جديد والأخر لحقه الصدأ . </a:t>
            </a:r>
            <a:endParaRPr lang="en-US" altLang="en-US" sz="3600">
              <a:solidFill>
                <a:srgbClr val="66FF33"/>
              </a:solidFill>
              <a:cs typeface="AL-Mohanad Bold" pitchFamily="10" charset="0"/>
            </a:endParaRPr>
          </a:p>
        </p:txBody>
      </p:sp>
      <p:sp>
        <p:nvSpPr>
          <p:cNvPr id="75780" name="WordArt 4" descr="كيس ورق"/>
          <p:cNvSpPr>
            <a:spLocks noChangeArrowheads="1" noChangeShapeType="1" noTextEdit="1"/>
          </p:cNvSpPr>
          <p:nvPr/>
        </p:nvSpPr>
        <p:spPr bwMode="auto">
          <a:xfrm>
            <a:off x="2514600" y="457200"/>
            <a:ext cx="44958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kern="10">
                <a:ln w="47625">
                  <a:solidFill>
                    <a:srgbClr val="FF66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</a:rPr>
              <a:t>  نشاط مقترح</a:t>
            </a:r>
            <a:endParaRPr lang="en-US" sz="3600" kern="10">
              <a:ln w="47625">
                <a:solidFill>
                  <a:srgbClr val="FF6600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438400" y="228600"/>
            <a:ext cx="4191000" cy="701675"/>
          </a:xfrm>
          <a:prstGeom prst="rect">
            <a:avLst/>
          </a:prstGeom>
          <a:solidFill>
            <a:srgbClr val="FFFF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 b="1">
                <a:cs typeface="Monotype Koufi" pitchFamily="2" charset="-78"/>
              </a:rPr>
              <a:t>طرق فصل المواد</a:t>
            </a:r>
            <a:endParaRPr lang="en-US" altLang="en-US" sz="4000" b="1">
              <a:cs typeface="Monotype Koufi" pitchFamily="2" charset="-78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981200" y="1219200"/>
            <a:ext cx="502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3600">
                <a:solidFill>
                  <a:schemeClr val="bg1"/>
                </a:solidFill>
                <a:cs typeface="AL-Mohanad Bold" pitchFamily="10" charset="0"/>
              </a:rPr>
              <a:t> هناك نوعين من طرق فصل المواد</a:t>
            </a:r>
            <a:endParaRPr lang="en-US" altLang="en-US" sz="3600">
              <a:solidFill>
                <a:schemeClr val="bg1"/>
              </a:solidFill>
              <a:cs typeface="AL-Mohanad Bold" pitchFamily="10" charset="0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181600" y="2362200"/>
            <a:ext cx="3276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 طرق فصل فيزيائية</a:t>
            </a:r>
            <a:endParaRPr lang="en-US" altLang="en-US" sz="36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81000" y="2362200"/>
            <a:ext cx="3810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 طرق فصل كيميائية</a:t>
            </a:r>
            <a:endParaRPr lang="en-US" altLang="en-US" sz="36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876800" y="3276600"/>
            <a:ext cx="3733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3600">
                <a:solidFill>
                  <a:srgbClr val="66FF33"/>
                </a:solidFill>
                <a:cs typeface="AL-Mohanad Bold" pitchFamily="10" charset="0"/>
              </a:rPr>
              <a:t>لا تؤثر على تركيب المادة</a:t>
            </a:r>
            <a:endParaRPr lang="en-US" altLang="en-US" sz="3600">
              <a:solidFill>
                <a:srgbClr val="66FF33"/>
              </a:solidFill>
              <a:cs typeface="AL-Mohanad Bold" pitchFamily="10" charset="0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533400" y="3276600"/>
            <a:ext cx="3581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3600">
                <a:solidFill>
                  <a:srgbClr val="66FF33"/>
                </a:solidFill>
                <a:cs typeface="AL-Mohanad Bold" pitchFamily="10" charset="0"/>
              </a:rPr>
              <a:t> تؤثر في تركيب المادة</a:t>
            </a:r>
            <a:endParaRPr lang="en-US" altLang="en-US" sz="3600">
              <a:solidFill>
                <a:srgbClr val="66FF33"/>
              </a:solidFill>
              <a:cs typeface="AL-Mohanad Bold" pitchFamily="10" charset="0"/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5867400" y="4343400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 مثل</a:t>
            </a:r>
            <a:endParaRPr lang="en-US" altLang="en-US" sz="3600" b="1">
              <a:solidFill>
                <a:schemeClr val="bg1"/>
              </a:solidFill>
              <a:cs typeface="AL-Mohanad Bold" pitchFamily="10" charset="0"/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905000" y="4267200"/>
            <a:ext cx="1371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3600">
                <a:solidFill>
                  <a:schemeClr val="bg1"/>
                </a:solidFill>
                <a:cs typeface="AL-Mohanad Bold" pitchFamily="10" charset="0"/>
              </a:rPr>
              <a:t> مثل</a:t>
            </a:r>
            <a:endParaRPr lang="en-US" altLang="en-US" sz="3600">
              <a:solidFill>
                <a:schemeClr val="bg1"/>
              </a:solidFill>
              <a:cs typeface="AL-Mohanad Bold" pitchFamily="10" charset="0"/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4495800" y="5105400"/>
            <a:ext cx="4495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3200">
                <a:solidFill>
                  <a:srgbClr val="FF0066"/>
                </a:solidFill>
                <a:cs typeface="AL-Mohanad Bold" pitchFamily="10" charset="0"/>
              </a:rPr>
              <a:t>عملية التسخين ، عملية الترشيح</a:t>
            </a:r>
          </a:p>
          <a:p>
            <a:pPr algn="ctr" eaLnBrk="1" hangingPunct="1">
              <a:spcBef>
                <a:spcPct val="50000"/>
              </a:spcBef>
            </a:pPr>
            <a:r>
              <a:rPr lang="ar-SA" altLang="en-US" sz="3200">
                <a:solidFill>
                  <a:srgbClr val="FF0066"/>
                </a:solidFill>
                <a:cs typeface="AL-Mohanad Bold" pitchFamily="10" charset="0"/>
              </a:rPr>
              <a:t>استخدام المغناطيس .</a:t>
            </a:r>
            <a:endParaRPr lang="en-US" altLang="en-US" sz="3200">
              <a:solidFill>
                <a:srgbClr val="FF0066"/>
              </a:solidFill>
              <a:cs typeface="AL-Mohanad Bold" pitchFamily="10" charset="0"/>
            </a:endParaRP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838200" y="5181600"/>
            <a:ext cx="3276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200">
                <a:solidFill>
                  <a:srgbClr val="FF0066"/>
                </a:solidFill>
                <a:cs typeface="AL-Mohanad Bold" pitchFamily="10" charset="0"/>
              </a:rPr>
              <a:t>عملية التسخين ، عملية التحليل الكهربي .</a:t>
            </a:r>
          </a:p>
        </p:txBody>
      </p:sp>
      <p:grpSp>
        <p:nvGrpSpPr>
          <p:cNvPr id="15372" name="Group 14"/>
          <p:cNvGrpSpPr>
            <a:grpSpLocks/>
          </p:cNvGrpSpPr>
          <p:nvPr/>
        </p:nvGrpSpPr>
        <p:grpSpPr bwMode="auto">
          <a:xfrm>
            <a:off x="2286000" y="1860550"/>
            <a:ext cx="4533900" cy="501650"/>
            <a:chOff x="1440" y="1172"/>
            <a:chExt cx="2856" cy="316"/>
          </a:xfrm>
        </p:grpSpPr>
        <p:cxnSp>
          <p:nvCxnSpPr>
            <p:cNvPr id="15373" name="AutoShape 12"/>
            <p:cNvCxnSpPr>
              <a:cxnSpLocks noChangeShapeType="1"/>
              <a:stCxn id="15363" idx="2"/>
              <a:endCxn id="15364" idx="0"/>
            </p:cNvCxnSpPr>
            <p:nvPr/>
          </p:nvCxnSpPr>
          <p:spPr bwMode="auto">
            <a:xfrm rot="16200000" flipH="1">
              <a:off x="3406" y="598"/>
              <a:ext cx="316" cy="146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FF0066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374" name="AutoShape 13"/>
            <p:cNvCxnSpPr>
              <a:cxnSpLocks noChangeShapeType="1"/>
              <a:stCxn id="15363" idx="2"/>
              <a:endCxn id="15365" idx="0"/>
            </p:cNvCxnSpPr>
            <p:nvPr/>
          </p:nvCxnSpPr>
          <p:spPr bwMode="auto">
            <a:xfrm rot="5400000">
              <a:off x="1978" y="634"/>
              <a:ext cx="316" cy="1392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FF0066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685800" y="2159000"/>
            <a:ext cx="7848600" cy="393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ar-SA" altLang="en-US" sz="3600">
                <a:solidFill>
                  <a:srgbClr val="66FF33"/>
                </a:solidFill>
                <a:cs typeface="AL-Mohanad Bold" pitchFamily="10" charset="0"/>
              </a:rPr>
              <a:t> اجراء بعض التجارب البسيطة لتوضيح الفرق بين طريقة الفصل الفيزيائية وطريقة الفصل الكيميائية  منها : فصل الملح عن الماء باستخدام عملية التسخين ، فصل الرمل عن الماء باستخدام عملية الترشيح ، فصل خليط من مسحوق الكبريت وبرادة الحديد باستخدام المغناطيس ، فصل الهيدروجين عن الأكسجين في الماء باستخدام عملية التحليل الكهربي .</a:t>
            </a:r>
            <a:endParaRPr lang="en-US" altLang="en-US" sz="3600">
              <a:solidFill>
                <a:srgbClr val="66FF33"/>
              </a:solidFill>
              <a:cs typeface="AL-Mohanad Bold" pitchFamily="10" charset="0"/>
            </a:endParaRPr>
          </a:p>
        </p:txBody>
      </p:sp>
      <p:sp>
        <p:nvSpPr>
          <p:cNvPr id="76804" name="WordArt 4" descr="كيس ورق"/>
          <p:cNvSpPr>
            <a:spLocks noChangeArrowheads="1" noChangeShapeType="1" noTextEdit="1"/>
          </p:cNvSpPr>
          <p:nvPr/>
        </p:nvSpPr>
        <p:spPr bwMode="auto">
          <a:xfrm>
            <a:off x="2514600" y="762000"/>
            <a:ext cx="44958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kern="10">
                <a:ln w="47625">
                  <a:solidFill>
                    <a:srgbClr val="FF66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</a:rPr>
              <a:t>  نشاط مقترح</a:t>
            </a:r>
            <a:endParaRPr lang="en-US" sz="3600" kern="10">
              <a:ln w="47625">
                <a:solidFill>
                  <a:srgbClr val="FF6600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514600" y="1050925"/>
            <a:ext cx="3352800" cy="701675"/>
          </a:xfrm>
          <a:prstGeom prst="rect">
            <a:avLst/>
          </a:prstGeom>
          <a:solidFill>
            <a:srgbClr val="FFFF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>
                <a:cs typeface="Monotype Koufi" pitchFamily="2" charset="-78"/>
              </a:rPr>
              <a:t>   أشكال المادة</a:t>
            </a:r>
            <a:endParaRPr lang="en-US" altLang="en-US" sz="4000">
              <a:cs typeface="Monotype Koufi" pitchFamily="2" charset="-78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5486400" y="3336925"/>
            <a:ext cx="2057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 b="1">
                <a:solidFill>
                  <a:srgbClr val="FFFF00"/>
                </a:solidFill>
                <a:cs typeface="AL-Mohanad Bold" pitchFamily="10" charset="0"/>
              </a:rPr>
              <a:t> العنصر</a:t>
            </a:r>
            <a:endParaRPr lang="en-US" altLang="en-US" sz="40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235325" y="5470525"/>
            <a:ext cx="2057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 b="1">
                <a:solidFill>
                  <a:srgbClr val="FFFF00"/>
                </a:solidFill>
                <a:cs typeface="AL-Mohanad Bold" pitchFamily="10" charset="0"/>
              </a:rPr>
              <a:t> المركب</a:t>
            </a:r>
            <a:endParaRPr lang="en-US" altLang="en-US" sz="40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838200" y="3336925"/>
            <a:ext cx="2057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 b="1">
                <a:solidFill>
                  <a:srgbClr val="FFFF00"/>
                </a:solidFill>
                <a:cs typeface="AL-Mohanad Bold" pitchFamily="10" charset="0"/>
              </a:rPr>
              <a:t> المخلوط</a:t>
            </a:r>
            <a:endParaRPr lang="en-US" altLang="en-US" sz="4000" b="1">
              <a:solidFill>
                <a:srgbClr val="FFFF00"/>
              </a:solidFill>
              <a:cs typeface="AL-Mohanad Bold" pitchFamily="10" charset="0"/>
            </a:endParaRPr>
          </a:p>
        </p:txBody>
      </p:sp>
      <p:grpSp>
        <p:nvGrpSpPr>
          <p:cNvPr id="17414" name="Group 16"/>
          <p:cNvGrpSpPr>
            <a:grpSpLocks/>
          </p:cNvGrpSpPr>
          <p:nvPr/>
        </p:nvGrpSpPr>
        <p:grpSpPr bwMode="auto">
          <a:xfrm>
            <a:off x="1828800" y="1828800"/>
            <a:ext cx="4648200" cy="3565525"/>
            <a:chOff x="1176" y="1018"/>
            <a:chExt cx="2928" cy="2246"/>
          </a:xfrm>
        </p:grpSpPr>
        <p:cxnSp>
          <p:nvCxnSpPr>
            <p:cNvPr id="17415" name="AutoShape 13"/>
            <p:cNvCxnSpPr>
              <a:cxnSpLocks noChangeShapeType="1"/>
              <a:stCxn id="17410" idx="2"/>
              <a:endCxn id="17411" idx="0"/>
            </p:cNvCxnSpPr>
            <p:nvPr/>
          </p:nvCxnSpPr>
          <p:spPr bwMode="auto">
            <a:xfrm rot="16200000" flipH="1">
              <a:off x="2945" y="761"/>
              <a:ext cx="902" cy="1416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FF0066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416" name="AutoShape 14"/>
            <p:cNvCxnSpPr>
              <a:cxnSpLocks noChangeShapeType="1"/>
              <a:stCxn id="17410" idx="2"/>
              <a:endCxn id="17412" idx="0"/>
            </p:cNvCxnSpPr>
            <p:nvPr/>
          </p:nvCxnSpPr>
          <p:spPr bwMode="auto">
            <a:xfrm rot="5400000">
              <a:off x="1564" y="2140"/>
              <a:ext cx="2246" cy="2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FF0066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417" name="AutoShape 15"/>
            <p:cNvCxnSpPr>
              <a:cxnSpLocks noChangeShapeType="1"/>
              <a:stCxn id="17410" idx="2"/>
              <a:endCxn id="17413" idx="0"/>
            </p:cNvCxnSpPr>
            <p:nvPr/>
          </p:nvCxnSpPr>
          <p:spPr bwMode="auto">
            <a:xfrm rot="5400000">
              <a:off x="1481" y="713"/>
              <a:ext cx="902" cy="1512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FF0066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026"/>
          <p:cNvSpPr txBox="1">
            <a:spLocks noChangeArrowheads="1"/>
          </p:cNvSpPr>
          <p:nvPr/>
        </p:nvSpPr>
        <p:spPr bwMode="auto">
          <a:xfrm>
            <a:off x="762000" y="685800"/>
            <a:ext cx="731520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العنصر</a:t>
            </a:r>
          </a:p>
          <a:p>
            <a:pPr algn="just"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مادة أولية لا يمكن تحليلها إلى مواد أبسط منها لا بالطرق الفيزيائية ولا بالطرق الكيميائية . </a:t>
            </a:r>
            <a:endParaRPr lang="en-US" altLang="en-US" sz="36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18435" name="Text Box 1027"/>
          <p:cNvSpPr txBox="1">
            <a:spLocks noChangeArrowheads="1"/>
          </p:cNvSpPr>
          <p:nvPr/>
        </p:nvSpPr>
        <p:spPr bwMode="auto">
          <a:xfrm>
            <a:off x="1600200" y="5029200"/>
            <a:ext cx="5638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 b="1">
                <a:solidFill>
                  <a:srgbClr val="FF0066"/>
                </a:solidFill>
                <a:cs typeface="AL-Mohanad Bold" pitchFamily="10" charset="0"/>
              </a:rPr>
              <a:t>الأكسجين ، الكربون ، الحديد .</a:t>
            </a:r>
            <a:endParaRPr lang="en-US" altLang="en-US" sz="4000" b="1">
              <a:solidFill>
                <a:srgbClr val="FF0066"/>
              </a:solidFill>
              <a:cs typeface="AL-Mohanad Bold" pitchFamily="10" charset="0"/>
            </a:endParaRPr>
          </a:p>
        </p:txBody>
      </p:sp>
      <p:sp>
        <p:nvSpPr>
          <p:cNvPr id="18436" name="Text Box 1028"/>
          <p:cNvSpPr txBox="1">
            <a:spLocks noChangeArrowheads="1"/>
          </p:cNvSpPr>
          <p:nvPr/>
        </p:nvSpPr>
        <p:spPr bwMode="auto">
          <a:xfrm>
            <a:off x="3657600" y="3886200"/>
            <a:ext cx="1600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 مثال</a:t>
            </a:r>
            <a:endParaRPr lang="en-US" altLang="en-US" sz="3600" b="1">
              <a:solidFill>
                <a:schemeClr val="bg1"/>
              </a:solidFill>
              <a:cs typeface="AL-Mohanad Bold" pitchFamily="10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026"/>
          <p:cNvSpPr txBox="1">
            <a:spLocks noChangeArrowheads="1"/>
          </p:cNvSpPr>
          <p:nvPr/>
        </p:nvSpPr>
        <p:spPr bwMode="auto">
          <a:xfrm>
            <a:off x="1066800" y="838200"/>
            <a:ext cx="662940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 </a:t>
            </a:r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المركب </a:t>
            </a:r>
          </a:p>
          <a:p>
            <a:pPr algn="ctr"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مادة ناتجة من اتحاد عنصرين أو أكثر اتحاداً كيميائياً . </a:t>
            </a:r>
            <a:endParaRPr lang="en-US" altLang="en-US" sz="36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19459" name="Text Box 1027"/>
          <p:cNvSpPr txBox="1">
            <a:spLocks noChangeArrowheads="1"/>
          </p:cNvSpPr>
          <p:nvPr/>
        </p:nvSpPr>
        <p:spPr bwMode="auto">
          <a:xfrm>
            <a:off x="3810000" y="3429000"/>
            <a:ext cx="1600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 b="1">
                <a:solidFill>
                  <a:schemeClr val="bg1"/>
                </a:solidFill>
                <a:cs typeface="AL-Mohanad Bold" pitchFamily="10" charset="0"/>
              </a:rPr>
              <a:t> مثال</a:t>
            </a:r>
            <a:endParaRPr lang="en-US" altLang="en-US" sz="4000" b="1">
              <a:solidFill>
                <a:schemeClr val="bg1"/>
              </a:solidFill>
              <a:cs typeface="AL-Mohanad Bold" pitchFamily="10" charset="0"/>
            </a:endParaRPr>
          </a:p>
        </p:txBody>
      </p:sp>
      <p:sp>
        <p:nvSpPr>
          <p:cNvPr id="19460" name="Text Box 1028"/>
          <p:cNvSpPr txBox="1">
            <a:spLocks noChangeArrowheads="1"/>
          </p:cNvSpPr>
          <p:nvPr/>
        </p:nvSpPr>
        <p:spPr bwMode="auto">
          <a:xfrm>
            <a:off x="2590800" y="4572000"/>
            <a:ext cx="4114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>
                <a:solidFill>
                  <a:srgbClr val="FF0066"/>
                </a:solidFill>
                <a:cs typeface="AL-Mohanad Bold" pitchFamily="10" charset="0"/>
              </a:rPr>
              <a:t>الماء ، الملح ، السكر .</a:t>
            </a:r>
            <a:endParaRPr lang="en-US" altLang="en-US" sz="4000">
              <a:solidFill>
                <a:srgbClr val="FF0066"/>
              </a:solidFill>
              <a:cs typeface="AL-Mohanad Bold" pitchFamily="10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026"/>
          <p:cNvSpPr txBox="1">
            <a:spLocks noChangeArrowheads="1"/>
          </p:cNvSpPr>
          <p:nvPr/>
        </p:nvSpPr>
        <p:spPr bwMode="auto">
          <a:xfrm>
            <a:off x="1219200" y="838200"/>
            <a:ext cx="609600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 المخلوط</a:t>
            </a: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 </a:t>
            </a:r>
          </a:p>
          <a:p>
            <a:pPr algn="ctr"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مادتين أو أكثر مجتمعة مع بعضها دون اتحاد كيميائي . </a:t>
            </a:r>
            <a:endParaRPr lang="en-US" altLang="en-US" sz="36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20483" name="Text Box 1027"/>
          <p:cNvSpPr txBox="1">
            <a:spLocks noChangeArrowheads="1"/>
          </p:cNvSpPr>
          <p:nvPr/>
        </p:nvSpPr>
        <p:spPr bwMode="auto">
          <a:xfrm>
            <a:off x="3657600" y="3200400"/>
            <a:ext cx="1600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 b="1">
                <a:solidFill>
                  <a:schemeClr val="bg1"/>
                </a:solidFill>
                <a:cs typeface="AL-Mohanad Bold" pitchFamily="10" charset="0"/>
              </a:rPr>
              <a:t> مثال</a:t>
            </a:r>
            <a:endParaRPr lang="en-US" altLang="en-US" sz="4000" b="1">
              <a:solidFill>
                <a:schemeClr val="bg1"/>
              </a:solidFill>
              <a:cs typeface="AL-Mohanad Bold" pitchFamily="10" charset="0"/>
            </a:endParaRPr>
          </a:p>
        </p:txBody>
      </p:sp>
      <p:sp>
        <p:nvSpPr>
          <p:cNvPr id="20484" name="Text Box 1028"/>
          <p:cNvSpPr txBox="1">
            <a:spLocks noChangeArrowheads="1"/>
          </p:cNvSpPr>
          <p:nvPr/>
        </p:nvSpPr>
        <p:spPr bwMode="auto">
          <a:xfrm>
            <a:off x="1828800" y="4267200"/>
            <a:ext cx="51054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>
                <a:solidFill>
                  <a:srgbClr val="FF0066"/>
                </a:solidFill>
                <a:cs typeface="AL-Mohanad Bold" pitchFamily="10" charset="0"/>
              </a:rPr>
              <a:t>الهواء ، الأكسجين في الماء ، ملح وسكر .</a:t>
            </a:r>
            <a:endParaRPr lang="en-US" altLang="en-US" sz="4000">
              <a:solidFill>
                <a:srgbClr val="FF0066"/>
              </a:solidFill>
              <a:cs typeface="AL-Mohanad Bold" pitchFamily="10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026"/>
          <p:cNvSpPr txBox="1">
            <a:spLocks noChangeArrowheads="1"/>
          </p:cNvSpPr>
          <p:nvPr/>
        </p:nvSpPr>
        <p:spPr bwMode="auto">
          <a:xfrm>
            <a:off x="2362200" y="533400"/>
            <a:ext cx="5257800" cy="914400"/>
          </a:xfrm>
          <a:prstGeom prst="rect">
            <a:avLst/>
          </a:prstGeom>
          <a:solidFill>
            <a:srgbClr val="FFFF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/>
            <a:r>
              <a:rPr lang="ar-SA" altLang="en-US" sz="5400" b="1">
                <a:cs typeface="Monotype Koufi" pitchFamily="2" charset="-78"/>
              </a:rPr>
              <a:t>مفردات العرض</a:t>
            </a:r>
            <a:endParaRPr lang="en-US" altLang="en-US" sz="5400" b="1">
              <a:cs typeface="Monotype Koufi" pitchFamily="2" charset="-78"/>
            </a:endParaRPr>
          </a:p>
        </p:txBody>
      </p:sp>
      <p:sp>
        <p:nvSpPr>
          <p:cNvPr id="3075" name="Text Box 1027"/>
          <p:cNvSpPr txBox="1">
            <a:spLocks noChangeArrowheads="1"/>
          </p:cNvSpPr>
          <p:nvPr/>
        </p:nvSpPr>
        <p:spPr bwMode="auto">
          <a:xfrm>
            <a:off x="1066800" y="1838325"/>
            <a:ext cx="6324600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1- تعريف علم الكيمياء .</a:t>
            </a:r>
          </a:p>
          <a:p>
            <a:pPr algn="just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2- مفهوم المادة .</a:t>
            </a:r>
          </a:p>
          <a:p>
            <a:pPr algn="just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3- خواص المادة .</a:t>
            </a:r>
          </a:p>
          <a:p>
            <a:pPr algn="just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4- التغيرات التي تطرأ على المادة .</a:t>
            </a:r>
          </a:p>
          <a:p>
            <a:pPr algn="just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5- طرق فصل المواد .</a:t>
            </a:r>
          </a:p>
          <a:p>
            <a:pPr algn="just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6- أشكال المادة .</a:t>
            </a:r>
          </a:p>
          <a:p>
            <a:pPr algn="just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7- الذرة والجزئ والأيون .</a:t>
            </a:r>
          </a:p>
          <a:p>
            <a:pPr algn="just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8- الرموز والصيغ .</a:t>
            </a:r>
            <a:endParaRPr lang="en-US" altLang="en-US" sz="3600" b="1">
              <a:solidFill>
                <a:schemeClr val="bg1"/>
              </a:solidFill>
              <a:cs typeface="AL-Mohanad Bold" pitchFamily="10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352800" y="609600"/>
            <a:ext cx="2667000" cy="701675"/>
          </a:xfrm>
          <a:prstGeom prst="rect">
            <a:avLst/>
          </a:prstGeom>
          <a:solidFill>
            <a:srgbClr val="FFFF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>
                <a:cs typeface="Monotype Koufi" pitchFamily="2" charset="-78"/>
              </a:rPr>
              <a:t> العناصر</a:t>
            </a:r>
            <a:endParaRPr lang="en-US" altLang="en-US" sz="4000">
              <a:cs typeface="Monotype Koufi" pitchFamily="2" charset="-78"/>
            </a:endParaRPr>
          </a:p>
        </p:txBody>
      </p:sp>
      <p:grpSp>
        <p:nvGrpSpPr>
          <p:cNvPr id="21507" name="Group 18"/>
          <p:cNvGrpSpPr>
            <a:grpSpLocks/>
          </p:cNvGrpSpPr>
          <p:nvPr/>
        </p:nvGrpSpPr>
        <p:grpSpPr bwMode="auto">
          <a:xfrm>
            <a:off x="381000" y="1600200"/>
            <a:ext cx="8686800" cy="579438"/>
            <a:chOff x="240" y="1008"/>
            <a:chExt cx="5472" cy="365"/>
          </a:xfrm>
        </p:grpSpPr>
        <p:sp>
          <p:nvSpPr>
            <p:cNvPr id="21517" name="Text Box 3"/>
            <p:cNvSpPr txBox="1">
              <a:spLocks noChangeArrowheads="1"/>
            </p:cNvSpPr>
            <p:nvPr/>
          </p:nvSpPr>
          <p:spPr bwMode="auto">
            <a:xfrm>
              <a:off x="240" y="1008"/>
              <a:ext cx="5328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الوحدة الأساسية البسيطة ( الأولية ) التي تتألف منها كل المواد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21518" name="Picture 11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4" y="1091"/>
              <a:ext cx="288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08" name="Group 17"/>
          <p:cNvGrpSpPr>
            <a:grpSpLocks/>
          </p:cNvGrpSpPr>
          <p:nvPr/>
        </p:nvGrpSpPr>
        <p:grpSpPr bwMode="auto">
          <a:xfrm>
            <a:off x="685800" y="2514600"/>
            <a:ext cx="8229600" cy="579438"/>
            <a:chOff x="432" y="1584"/>
            <a:chExt cx="5184" cy="365"/>
          </a:xfrm>
        </p:grpSpPr>
        <p:sp>
          <p:nvSpPr>
            <p:cNvPr id="21515" name="Text Box 4"/>
            <p:cNvSpPr txBox="1">
              <a:spLocks noChangeArrowheads="1"/>
            </p:cNvSpPr>
            <p:nvPr/>
          </p:nvSpPr>
          <p:spPr bwMode="auto">
            <a:xfrm>
              <a:off x="432" y="1584"/>
              <a:ext cx="4944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تتألف بعض العناصر من ذرات  والبعض الآخر من جزيئات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21516" name="Picture 12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8" y="1656"/>
              <a:ext cx="288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09" name="Group 16"/>
          <p:cNvGrpSpPr>
            <a:grpSpLocks/>
          </p:cNvGrpSpPr>
          <p:nvPr/>
        </p:nvGrpSpPr>
        <p:grpSpPr bwMode="auto">
          <a:xfrm>
            <a:off x="152400" y="3429000"/>
            <a:ext cx="8991600" cy="1066800"/>
            <a:chOff x="96" y="2160"/>
            <a:chExt cx="5664" cy="672"/>
          </a:xfrm>
        </p:grpSpPr>
        <p:sp>
          <p:nvSpPr>
            <p:cNvPr id="21513" name="Text Box 5"/>
            <p:cNvSpPr txBox="1">
              <a:spLocks noChangeArrowheads="1"/>
            </p:cNvSpPr>
            <p:nvPr/>
          </p:nvSpPr>
          <p:spPr bwMode="auto">
            <a:xfrm>
              <a:off x="96" y="2160"/>
              <a:ext cx="5520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just" eaLnBrk="1" hangingPunct="1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الحديد عنصر يتألف من ذرات بينما النيتروجين يتألف من جزيئات </a:t>
              </a:r>
              <a:r>
                <a:rPr lang="en-US" altLang="en-US" sz="3200">
                  <a:solidFill>
                    <a:schemeClr val="bg1"/>
                  </a:solidFill>
                  <a:cs typeface="AL-Mohanad Bold" pitchFamily="10" charset="0"/>
                </a:rPr>
                <a:t>  </a:t>
              </a: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ثنائية الذرة وغاز الأوزون يتألف من جزيئات ثلاثية الذرة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21514" name="Picture 13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2" y="2256"/>
              <a:ext cx="288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10" name="Group 15"/>
          <p:cNvGrpSpPr>
            <a:grpSpLocks/>
          </p:cNvGrpSpPr>
          <p:nvPr/>
        </p:nvGrpSpPr>
        <p:grpSpPr bwMode="auto">
          <a:xfrm>
            <a:off x="990600" y="4953000"/>
            <a:ext cx="7543800" cy="1066800"/>
            <a:chOff x="624" y="3120"/>
            <a:chExt cx="4752" cy="672"/>
          </a:xfrm>
        </p:grpSpPr>
        <p:sp>
          <p:nvSpPr>
            <p:cNvPr id="21511" name="Text Box 6"/>
            <p:cNvSpPr txBox="1">
              <a:spLocks noChangeArrowheads="1"/>
            </p:cNvSpPr>
            <p:nvPr/>
          </p:nvSpPr>
          <p:spPr bwMode="auto">
            <a:xfrm>
              <a:off x="624" y="3120"/>
              <a:ext cx="4464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عدد العناصر المعروفة اليوم حوالي 109 عنصر، جمعت في جدول عرف بالجدول الدوري الحديث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21512" name="Picture 14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8" y="3192"/>
              <a:ext cx="288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حما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28688"/>
            <a:ext cx="8494713" cy="500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581400" y="533400"/>
            <a:ext cx="2286000" cy="701675"/>
          </a:xfrm>
          <a:prstGeom prst="rect">
            <a:avLst/>
          </a:prstGeom>
          <a:solidFill>
            <a:srgbClr val="FFFF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>
                <a:cs typeface="Monotype Koufi" pitchFamily="2" charset="-78"/>
              </a:rPr>
              <a:t> المركبات </a:t>
            </a:r>
            <a:endParaRPr lang="en-US" altLang="en-US" sz="4000">
              <a:cs typeface="Monotype Koufi" pitchFamily="2" charset="-78"/>
            </a:endParaRPr>
          </a:p>
        </p:txBody>
      </p:sp>
      <p:grpSp>
        <p:nvGrpSpPr>
          <p:cNvPr id="23555" name="Group 13"/>
          <p:cNvGrpSpPr>
            <a:grpSpLocks/>
          </p:cNvGrpSpPr>
          <p:nvPr/>
        </p:nvGrpSpPr>
        <p:grpSpPr bwMode="auto">
          <a:xfrm>
            <a:off x="609600" y="1524000"/>
            <a:ext cx="8077200" cy="1066800"/>
            <a:chOff x="384" y="960"/>
            <a:chExt cx="5088" cy="672"/>
          </a:xfrm>
        </p:grpSpPr>
        <p:sp>
          <p:nvSpPr>
            <p:cNvPr id="23568" name="Text Box 3"/>
            <p:cNvSpPr txBox="1">
              <a:spLocks noChangeArrowheads="1"/>
            </p:cNvSpPr>
            <p:nvPr/>
          </p:nvSpPr>
          <p:spPr bwMode="auto">
            <a:xfrm>
              <a:off x="384" y="960"/>
              <a:ext cx="5040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المركب مادة ناتجة من اتحاد عنصرين أو أكثر اتحاداً كيميائياً ( تفاعل كيميائي ).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23569" name="Picture 8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1032"/>
              <a:ext cx="288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56" name="Group 14"/>
          <p:cNvGrpSpPr>
            <a:grpSpLocks/>
          </p:cNvGrpSpPr>
          <p:nvPr/>
        </p:nvGrpSpPr>
        <p:grpSpPr bwMode="auto">
          <a:xfrm>
            <a:off x="609600" y="3048000"/>
            <a:ext cx="8077200" cy="1066800"/>
            <a:chOff x="384" y="1920"/>
            <a:chExt cx="5088" cy="672"/>
          </a:xfrm>
        </p:grpSpPr>
        <p:sp>
          <p:nvSpPr>
            <p:cNvPr id="23566" name="Text Box 4"/>
            <p:cNvSpPr txBox="1">
              <a:spLocks noChangeArrowheads="1"/>
            </p:cNvSpPr>
            <p:nvPr/>
          </p:nvSpPr>
          <p:spPr bwMode="auto">
            <a:xfrm>
              <a:off x="384" y="1920"/>
              <a:ext cx="4896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العنصرين أو العناصر المكونة للمركب تفقد خصائصها الأصلية في المركب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23567" name="Picture 9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1968"/>
              <a:ext cx="288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57" name="Group 15"/>
          <p:cNvGrpSpPr>
            <a:grpSpLocks/>
          </p:cNvGrpSpPr>
          <p:nvPr/>
        </p:nvGrpSpPr>
        <p:grpSpPr bwMode="auto">
          <a:xfrm>
            <a:off x="457200" y="4114800"/>
            <a:ext cx="8229600" cy="579438"/>
            <a:chOff x="288" y="2592"/>
            <a:chExt cx="5184" cy="365"/>
          </a:xfrm>
        </p:grpSpPr>
        <p:sp>
          <p:nvSpPr>
            <p:cNvPr id="23564" name="Text Box 6"/>
            <p:cNvSpPr txBox="1">
              <a:spLocks noChangeArrowheads="1"/>
            </p:cNvSpPr>
            <p:nvPr/>
          </p:nvSpPr>
          <p:spPr bwMode="auto">
            <a:xfrm>
              <a:off x="288" y="2592"/>
              <a:ext cx="475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يمكن فصل العناصر المكونة للمركب بالطرق الكيميائية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23565" name="Picture 10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2688"/>
              <a:ext cx="288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58" name="Group 16"/>
          <p:cNvGrpSpPr>
            <a:grpSpLocks/>
          </p:cNvGrpSpPr>
          <p:nvPr/>
        </p:nvGrpSpPr>
        <p:grpSpPr bwMode="auto">
          <a:xfrm>
            <a:off x="762000" y="5029200"/>
            <a:ext cx="7924800" cy="579438"/>
            <a:chOff x="480" y="3168"/>
            <a:chExt cx="4992" cy="365"/>
          </a:xfrm>
        </p:grpSpPr>
        <p:sp>
          <p:nvSpPr>
            <p:cNvPr id="23562" name="Text Box 7"/>
            <p:cNvSpPr txBox="1">
              <a:spLocks noChangeArrowheads="1"/>
            </p:cNvSpPr>
            <p:nvPr/>
          </p:nvSpPr>
          <p:spPr bwMode="auto">
            <a:xfrm>
              <a:off x="480" y="3168"/>
              <a:ext cx="475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تتحد العناصر في المركب بنسب وزنية ثابتة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23563" name="Picture 11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3264"/>
              <a:ext cx="288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59" name="Group 17"/>
          <p:cNvGrpSpPr>
            <a:grpSpLocks/>
          </p:cNvGrpSpPr>
          <p:nvPr/>
        </p:nvGrpSpPr>
        <p:grpSpPr bwMode="auto">
          <a:xfrm>
            <a:off x="914400" y="5867400"/>
            <a:ext cx="7772400" cy="579438"/>
            <a:chOff x="576" y="3696"/>
            <a:chExt cx="4896" cy="365"/>
          </a:xfrm>
        </p:grpSpPr>
        <p:sp>
          <p:nvSpPr>
            <p:cNvPr id="23560" name="Text Box 5"/>
            <p:cNvSpPr txBox="1">
              <a:spLocks noChangeArrowheads="1"/>
            </p:cNvSpPr>
            <p:nvPr/>
          </p:nvSpPr>
          <p:spPr bwMode="auto">
            <a:xfrm>
              <a:off x="576" y="3696"/>
              <a:ext cx="475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تتألف المركبات دائماً من جزيئات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23561" name="Picture 12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3768"/>
              <a:ext cx="288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276600" y="381000"/>
            <a:ext cx="2819400" cy="701675"/>
          </a:xfrm>
          <a:prstGeom prst="rect">
            <a:avLst/>
          </a:prstGeom>
          <a:solidFill>
            <a:srgbClr val="FFFF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>
                <a:cs typeface="Monotype Koufi" pitchFamily="2" charset="-78"/>
              </a:rPr>
              <a:t> المخاليط</a:t>
            </a:r>
            <a:endParaRPr lang="en-US" altLang="en-US" sz="4000">
              <a:cs typeface="Monotype Koufi" pitchFamily="2" charset="-78"/>
            </a:endParaRPr>
          </a:p>
        </p:txBody>
      </p:sp>
      <p:grpSp>
        <p:nvGrpSpPr>
          <p:cNvPr id="24579" name="Group 16"/>
          <p:cNvGrpSpPr>
            <a:grpSpLocks/>
          </p:cNvGrpSpPr>
          <p:nvPr/>
        </p:nvGrpSpPr>
        <p:grpSpPr bwMode="auto">
          <a:xfrm>
            <a:off x="838200" y="1295400"/>
            <a:ext cx="7848600" cy="1066800"/>
            <a:chOff x="528" y="960"/>
            <a:chExt cx="4944" cy="672"/>
          </a:xfrm>
        </p:grpSpPr>
        <p:sp>
          <p:nvSpPr>
            <p:cNvPr id="24595" name="Text Box 3"/>
            <p:cNvSpPr txBox="1">
              <a:spLocks noChangeArrowheads="1"/>
            </p:cNvSpPr>
            <p:nvPr/>
          </p:nvSpPr>
          <p:spPr bwMode="auto">
            <a:xfrm>
              <a:off x="528" y="960"/>
              <a:ext cx="4800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مادتين أو أكثر مجتمعة مع بعضها دون حدوث تفاعل كيميائي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24596" name="Picture 11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1032"/>
              <a:ext cx="288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580" name="Group 17"/>
          <p:cNvGrpSpPr>
            <a:grpSpLocks/>
          </p:cNvGrpSpPr>
          <p:nvPr/>
        </p:nvGrpSpPr>
        <p:grpSpPr bwMode="auto">
          <a:xfrm>
            <a:off x="1066800" y="2362200"/>
            <a:ext cx="7620000" cy="579438"/>
            <a:chOff x="672" y="1632"/>
            <a:chExt cx="4800" cy="365"/>
          </a:xfrm>
        </p:grpSpPr>
        <p:sp>
          <p:nvSpPr>
            <p:cNvPr id="24593" name="Text Box 4"/>
            <p:cNvSpPr txBox="1">
              <a:spLocks noChangeArrowheads="1"/>
            </p:cNvSpPr>
            <p:nvPr/>
          </p:nvSpPr>
          <p:spPr bwMode="auto">
            <a:xfrm>
              <a:off x="672" y="1632"/>
              <a:ext cx="48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تحتفظ المواد المكونة للمخلوط بخواصها الأصلية 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24594" name="Picture 12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1680"/>
              <a:ext cx="288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581" name="Group 18"/>
          <p:cNvGrpSpPr>
            <a:grpSpLocks/>
          </p:cNvGrpSpPr>
          <p:nvPr/>
        </p:nvGrpSpPr>
        <p:grpSpPr bwMode="auto">
          <a:xfrm>
            <a:off x="2438400" y="2971800"/>
            <a:ext cx="6400800" cy="579438"/>
            <a:chOff x="1536" y="2016"/>
            <a:chExt cx="4032" cy="365"/>
          </a:xfrm>
        </p:grpSpPr>
        <p:sp>
          <p:nvSpPr>
            <p:cNvPr id="24591" name="Text Box 5"/>
            <p:cNvSpPr txBox="1">
              <a:spLocks noChangeArrowheads="1"/>
            </p:cNvSpPr>
            <p:nvPr/>
          </p:nvSpPr>
          <p:spPr bwMode="auto">
            <a:xfrm>
              <a:off x="1536" y="2016"/>
              <a:ext cx="4032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يتكون المخلوط بخلط المواد بأي نسبة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24592" name="Picture 13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2112"/>
              <a:ext cx="288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582" name="Group 19"/>
          <p:cNvGrpSpPr>
            <a:grpSpLocks/>
          </p:cNvGrpSpPr>
          <p:nvPr/>
        </p:nvGrpSpPr>
        <p:grpSpPr bwMode="auto">
          <a:xfrm>
            <a:off x="609600" y="3733800"/>
            <a:ext cx="8077200" cy="579438"/>
            <a:chOff x="384" y="2496"/>
            <a:chExt cx="5088" cy="365"/>
          </a:xfrm>
        </p:grpSpPr>
        <p:sp>
          <p:nvSpPr>
            <p:cNvPr id="24589" name="Text Box 6"/>
            <p:cNvSpPr txBox="1">
              <a:spLocks noChangeArrowheads="1"/>
            </p:cNvSpPr>
            <p:nvPr/>
          </p:nvSpPr>
          <p:spPr bwMode="auto">
            <a:xfrm>
              <a:off x="384" y="2496"/>
              <a:ext cx="480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يمكن فصل المواد المكونة للمخلوط بالطرق الفيزيائية .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pic>
          <p:nvPicPr>
            <p:cNvPr id="24590" name="Picture 14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2592"/>
              <a:ext cx="288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583" name="Group 20"/>
          <p:cNvGrpSpPr>
            <a:grpSpLocks/>
          </p:cNvGrpSpPr>
          <p:nvPr/>
        </p:nvGrpSpPr>
        <p:grpSpPr bwMode="auto">
          <a:xfrm>
            <a:off x="838200" y="4572000"/>
            <a:ext cx="7848600" cy="1828800"/>
            <a:chOff x="528" y="3072"/>
            <a:chExt cx="4944" cy="1152"/>
          </a:xfrm>
        </p:grpSpPr>
        <p:sp>
          <p:nvSpPr>
            <p:cNvPr id="24584" name="Text Box 7"/>
            <p:cNvSpPr txBox="1">
              <a:spLocks noChangeArrowheads="1"/>
            </p:cNvSpPr>
            <p:nvPr/>
          </p:nvSpPr>
          <p:spPr bwMode="auto">
            <a:xfrm>
              <a:off x="528" y="3072"/>
              <a:ext cx="4800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SA" altLang="en-US" sz="3200">
                  <a:solidFill>
                    <a:schemeClr val="bg1"/>
                  </a:solidFill>
                  <a:cs typeface="AL-Mohanad Bold" pitchFamily="10" charset="0"/>
                </a:rPr>
                <a:t> قد يحتوي المخلوط على ذرات وقد يحتوي على جزيئات ، فللمخلوط ثلاث صور :</a:t>
              </a:r>
              <a:endParaRPr lang="en-US" altLang="en-US" sz="3200">
                <a:solidFill>
                  <a:schemeClr val="bg1"/>
                </a:solidFill>
                <a:cs typeface="AL-Mohanad Bold" pitchFamily="10" charset="0"/>
              </a:endParaRPr>
            </a:p>
          </p:txBody>
        </p:sp>
        <p:sp>
          <p:nvSpPr>
            <p:cNvPr id="24585" name="Text Box 8"/>
            <p:cNvSpPr txBox="1">
              <a:spLocks noChangeArrowheads="1"/>
            </p:cNvSpPr>
            <p:nvPr/>
          </p:nvSpPr>
          <p:spPr bwMode="auto">
            <a:xfrm>
              <a:off x="4032" y="3859"/>
              <a:ext cx="144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ar-SA" altLang="en-US" sz="3200">
                  <a:solidFill>
                    <a:srgbClr val="FFFF00"/>
                  </a:solidFill>
                  <a:cs typeface="AL-Mohanad Bold" pitchFamily="10" charset="0"/>
                </a:rPr>
                <a:t>عنصر + عنصر </a:t>
              </a:r>
              <a:endParaRPr lang="en-US" altLang="en-US" sz="3200">
                <a:solidFill>
                  <a:srgbClr val="FFFF00"/>
                </a:solidFill>
                <a:cs typeface="AL-Mohanad Bold" pitchFamily="10" charset="0"/>
              </a:endParaRPr>
            </a:p>
          </p:txBody>
        </p:sp>
        <p:sp>
          <p:nvSpPr>
            <p:cNvPr id="24586" name="Text Box 9"/>
            <p:cNvSpPr txBox="1">
              <a:spLocks noChangeArrowheads="1"/>
            </p:cNvSpPr>
            <p:nvPr/>
          </p:nvSpPr>
          <p:spPr bwMode="auto">
            <a:xfrm>
              <a:off x="2304" y="3840"/>
              <a:ext cx="144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ar-SA" altLang="en-US" sz="3200">
                  <a:solidFill>
                    <a:srgbClr val="FFFF00"/>
                  </a:solidFill>
                  <a:cs typeface="AL-Mohanad Bold" pitchFamily="10" charset="0"/>
                </a:rPr>
                <a:t>عنصر + مركب </a:t>
              </a:r>
              <a:endParaRPr lang="en-US" altLang="en-US" sz="3200">
                <a:solidFill>
                  <a:srgbClr val="FFFF00"/>
                </a:solidFill>
                <a:cs typeface="AL-Mohanad Bold" pitchFamily="10" charset="0"/>
              </a:endParaRPr>
            </a:p>
          </p:txBody>
        </p:sp>
        <p:sp>
          <p:nvSpPr>
            <p:cNvPr id="24587" name="Text Box 10"/>
            <p:cNvSpPr txBox="1">
              <a:spLocks noChangeArrowheads="1"/>
            </p:cNvSpPr>
            <p:nvPr/>
          </p:nvSpPr>
          <p:spPr bwMode="auto">
            <a:xfrm>
              <a:off x="576" y="3840"/>
              <a:ext cx="1440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SA" altLang="en-US" sz="3200">
                  <a:solidFill>
                    <a:srgbClr val="FFFF00"/>
                  </a:solidFill>
                  <a:cs typeface="AL-Mohanad Bold" pitchFamily="10" charset="0"/>
                </a:rPr>
                <a:t>مركب+ مركب</a:t>
              </a:r>
              <a:endParaRPr lang="en-US" altLang="en-US" sz="3200">
                <a:solidFill>
                  <a:srgbClr val="FFFF00"/>
                </a:solidFill>
                <a:cs typeface="AL-Mohanad Bold" pitchFamily="10" charset="0"/>
              </a:endParaRPr>
            </a:p>
          </p:txBody>
        </p:sp>
        <p:pic>
          <p:nvPicPr>
            <p:cNvPr id="24588" name="Picture 15" descr="Ball05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4" y="3120"/>
              <a:ext cx="288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027"/>
          <p:cNvSpPr txBox="1">
            <a:spLocks noChangeArrowheads="1"/>
          </p:cNvSpPr>
          <p:nvPr/>
        </p:nvSpPr>
        <p:spPr bwMode="auto">
          <a:xfrm>
            <a:off x="685800" y="2112963"/>
            <a:ext cx="7848600" cy="322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190000"/>
              </a:lnSpc>
              <a:spcBef>
                <a:spcPct val="50000"/>
              </a:spcBef>
            </a:pPr>
            <a:r>
              <a:rPr lang="ar-SA" altLang="en-US" sz="3600">
                <a:solidFill>
                  <a:srgbClr val="66FF33"/>
                </a:solidFill>
                <a:cs typeface="AL-Mohanad Bold" pitchFamily="10" charset="0"/>
              </a:rPr>
              <a:t>عرض مجموعة من المواد ذات الأشكال المختلفة من العناصر والمركبات  والمخاليط و اتاحة الفرصة للتلاميذ للتمييز بينها .</a:t>
            </a:r>
            <a:endParaRPr lang="en-US" altLang="en-US" sz="3600">
              <a:solidFill>
                <a:srgbClr val="66FF33"/>
              </a:solidFill>
              <a:cs typeface="AL-Mohanad Bold" pitchFamily="10" charset="0"/>
            </a:endParaRPr>
          </a:p>
        </p:txBody>
      </p:sp>
      <p:sp>
        <p:nvSpPr>
          <p:cNvPr id="77828" name="WordArt 1028" descr="كيس ورق"/>
          <p:cNvSpPr>
            <a:spLocks noChangeArrowheads="1" noChangeShapeType="1" noTextEdit="1"/>
          </p:cNvSpPr>
          <p:nvPr/>
        </p:nvSpPr>
        <p:spPr bwMode="auto">
          <a:xfrm>
            <a:off x="2514600" y="762000"/>
            <a:ext cx="44958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kern="10">
                <a:ln w="47625">
                  <a:solidFill>
                    <a:srgbClr val="FF66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</a:rPr>
              <a:t>  نشاط مقترح</a:t>
            </a:r>
            <a:endParaRPr lang="en-US" sz="3600" kern="10">
              <a:ln w="47625">
                <a:solidFill>
                  <a:srgbClr val="FF6600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2667000" y="838200"/>
            <a:ext cx="4343400" cy="701675"/>
          </a:xfrm>
          <a:prstGeom prst="rect">
            <a:avLst/>
          </a:prstGeom>
          <a:solidFill>
            <a:srgbClr val="FFFF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>
                <a:cs typeface="Monotype Koufi" pitchFamily="2" charset="-78"/>
              </a:rPr>
              <a:t> الذرة والجزيء والأيون</a:t>
            </a:r>
            <a:endParaRPr lang="en-US" altLang="en-US" sz="4000">
              <a:cs typeface="Monotype Koufi" pitchFamily="2" charset="-78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838200" y="2133600"/>
            <a:ext cx="73914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600">
                <a:solidFill>
                  <a:schemeClr val="bg1"/>
                </a:solidFill>
                <a:cs typeface="AL-Mohanad Bold" pitchFamily="10" charset="0"/>
              </a:rPr>
              <a:t> </a:t>
            </a:r>
            <a:r>
              <a:rPr lang="ar-SA" altLang="en-US" sz="3600">
                <a:solidFill>
                  <a:srgbClr val="FFFF00"/>
                </a:solidFill>
                <a:cs typeface="AL-Mohanad Bold" pitchFamily="10" charset="0"/>
              </a:rPr>
              <a:t>الذرة</a:t>
            </a:r>
            <a:r>
              <a:rPr lang="ar-SA" altLang="en-US" sz="3600">
                <a:solidFill>
                  <a:schemeClr val="bg1"/>
                </a:solidFill>
                <a:cs typeface="AL-Mohanad Bold" pitchFamily="10" charset="0"/>
              </a:rPr>
              <a:t> هي : أصغر جزء في العنصر يمكن أن يدخل في التفاعل الكيميائي دون أن ينقسم .</a:t>
            </a:r>
            <a:endParaRPr lang="en-US" altLang="en-US" sz="3600">
              <a:solidFill>
                <a:schemeClr val="bg1"/>
              </a:solidFill>
              <a:cs typeface="AL-Mohanad Bold" pitchFamily="10" charset="0"/>
            </a:endParaRPr>
          </a:p>
        </p:txBody>
      </p:sp>
      <p:sp>
        <p:nvSpPr>
          <p:cNvPr id="26628" name="Text Box 6"/>
          <p:cNvSpPr txBox="1">
            <a:spLocks noChangeArrowheads="1"/>
          </p:cNvSpPr>
          <p:nvPr/>
        </p:nvSpPr>
        <p:spPr bwMode="auto">
          <a:xfrm>
            <a:off x="457200" y="4114800"/>
            <a:ext cx="8305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ar-SA" altLang="en-US" sz="4000">
                <a:solidFill>
                  <a:srgbClr val="FF0066"/>
                </a:solidFill>
                <a:cs typeface="AL-Mohanad Bold" pitchFamily="10" charset="0"/>
              </a:rPr>
              <a:t> مثال : </a:t>
            </a:r>
            <a:r>
              <a:rPr lang="en-US" altLang="en-US" sz="4000">
                <a:solidFill>
                  <a:srgbClr val="FF0066"/>
                </a:solidFill>
                <a:cs typeface="AL-Mohanad Bold" pitchFamily="10" charset="0"/>
              </a:rPr>
              <a:t>O</a:t>
            </a:r>
            <a:r>
              <a:rPr lang="ar-SA" altLang="en-US" sz="4000">
                <a:solidFill>
                  <a:srgbClr val="FF0066"/>
                </a:solidFill>
                <a:cs typeface="AL-Mohanad Bold" pitchFamily="10" charset="0"/>
              </a:rPr>
              <a:t> ذرة أكسجين ، </a:t>
            </a:r>
            <a:r>
              <a:rPr lang="en-US" altLang="en-US" sz="4000">
                <a:solidFill>
                  <a:srgbClr val="FF0066"/>
                </a:solidFill>
                <a:cs typeface="AL-Mohanad Bold" pitchFamily="10" charset="0"/>
              </a:rPr>
              <a:t>C</a:t>
            </a:r>
            <a:r>
              <a:rPr lang="ar-SA" altLang="en-US" sz="4000">
                <a:solidFill>
                  <a:srgbClr val="FF0066"/>
                </a:solidFill>
                <a:cs typeface="AL-Mohanad Bold" pitchFamily="10" charset="0"/>
              </a:rPr>
              <a:t> ذرة كربون ،</a:t>
            </a:r>
          </a:p>
          <a:p>
            <a:pPr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ar-SA" altLang="en-US" sz="4000">
                <a:solidFill>
                  <a:srgbClr val="FF0066"/>
                </a:solidFill>
                <a:cs typeface="AL-Mohanad Bold" pitchFamily="10" charset="0"/>
              </a:rPr>
              <a:t> </a:t>
            </a:r>
            <a:r>
              <a:rPr lang="en-US" altLang="en-US" sz="4000">
                <a:solidFill>
                  <a:srgbClr val="FF0066"/>
                </a:solidFill>
                <a:cs typeface="AL-Mohanad Bold" pitchFamily="10" charset="0"/>
              </a:rPr>
              <a:t>Fe</a:t>
            </a:r>
            <a:r>
              <a:rPr lang="ar-SA" altLang="en-US" sz="4000">
                <a:solidFill>
                  <a:srgbClr val="FF0066"/>
                </a:solidFill>
                <a:cs typeface="AL-Mohanad Bold" pitchFamily="10" charset="0"/>
              </a:rPr>
              <a:t> ذرة حديد .</a:t>
            </a:r>
            <a:endParaRPr lang="en-US" altLang="en-US" sz="4000">
              <a:solidFill>
                <a:srgbClr val="FF0066"/>
              </a:solidFill>
              <a:cs typeface="AL-Mohanad Bold" pitchFamily="10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371600" y="1295400"/>
            <a:ext cx="64008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ar-SA" altLang="en-US" sz="3600">
                <a:solidFill>
                  <a:srgbClr val="FFFF00"/>
                </a:solidFill>
                <a:cs typeface="AL-Mohanad Bold" pitchFamily="10" charset="0"/>
              </a:rPr>
              <a:t> الجزيء</a:t>
            </a:r>
            <a:r>
              <a:rPr lang="ar-SA" altLang="en-US" sz="3600">
                <a:solidFill>
                  <a:schemeClr val="bg1"/>
                </a:solidFill>
                <a:cs typeface="AL-Mohanad Bold" pitchFamily="10" charset="0"/>
              </a:rPr>
              <a:t> هو : أصغر جزء في المادة عنصر أو مركب تتضح فيه خواص المادة ، ويوجد على حالة انفراد.</a:t>
            </a:r>
            <a:endParaRPr lang="en-US" altLang="en-US" sz="3600">
              <a:solidFill>
                <a:schemeClr val="bg1"/>
              </a:solidFill>
              <a:cs typeface="AL-Mohanad Bold" pitchFamily="10" charset="0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990600" y="3962400"/>
            <a:ext cx="72390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140000"/>
              </a:lnSpc>
              <a:spcBef>
                <a:spcPct val="50000"/>
              </a:spcBef>
            </a:pPr>
            <a:r>
              <a:rPr lang="en-US" altLang="en-US" sz="4000">
                <a:solidFill>
                  <a:srgbClr val="FF0066"/>
                </a:solidFill>
                <a:cs typeface="AL-Mohanad Bold" pitchFamily="10" charset="0"/>
              </a:rPr>
              <a:t> </a:t>
            </a:r>
            <a:r>
              <a:rPr lang="ar-SA" altLang="en-US" sz="4000">
                <a:solidFill>
                  <a:srgbClr val="FF0066"/>
                </a:solidFill>
                <a:cs typeface="AL-Mohanad Bold" pitchFamily="10" charset="0"/>
              </a:rPr>
              <a:t>مثال : </a:t>
            </a:r>
            <a:r>
              <a:rPr lang="en-US" altLang="en-US" sz="4000">
                <a:solidFill>
                  <a:srgbClr val="FF0066"/>
                </a:solidFill>
                <a:cs typeface="AL-Mohanad Bold" pitchFamily="10" charset="0"/>
              </a:rPr>
              <a:t>H O</a:t>
            </a:r>
            <a:r>
              <a:rPr lang="ar-SA" altLang="en-US" sz="4000">
                <a:solidFill>
                  <a:srgbClr val="FF0066"/>
                </a:solidFill>
                <a:cs typeface="AL-Mohanad Bold" pitchFamily="10" charset="0"/>
              </a:rPr>
              <a:t> جزيء ماء ، </a:t>
            </a:r>
            <a:r>
              <a:rPr lang="en-US" altLang="en-US" sz="4000">
                <a:solidFill>
                  <a:srgbClr val="FF0066"/>
                </a:solidFill>
                <a:cs typeface="AL-Mohanad Bold" pitchFamily="10" charset="0"/>
              </a:rPr>
              <a:t>NaCl</a:t>
            </a:r>
            <a:r>
              <a:rPr lang="ar-SA" altLang="en-US" sz="4000">
                <a:solidFill>
                  <a:srgbClr val="FF0066"/>
                </a:solidFill>
                <a:cs typeface="AL-Mohanad Bold" pitchFamily="10" charset="0"/>
              </a:rPr>
              <a:t> جزيء ملح  </a:t>
            </a:r>
            <a:r>
              <a:rPr lang="en-US" altLang="en-US" sz="4000">
                <a:solidFill>
                  <a:srgbClr val="FF0066"/>
                </a:solidFill>
                <a:cs typeface="AL-Mohanad Bold" pitchFamily="10" charset="0"/>
              </a:rPr>
              <a:t>C H O  </a:t>
            </a:r>
            <a:r>
              <a:rPr lang="ar-SA" altLang="en-US" sz="4000">
                <a:solidFill>
                  <a:srgbClr val="FF0066"/>
                </a:solidFill>
                <a:cs typeface="AL-Mohanad Bold" pitchFamily="10" charset="0"/>
              </a:rPr>
              <a:t> جزيء سكر .</a:t>
            </a:r>
            <a:endParaRPr lang="en-US" altLang="en-US" sz="4000">
              <a:solidFill>
                <a:srgbClr val="FF0066"/>
              </a:solidFill>
              <a:cs typeface="AL-Mohanad Bold" pitchFamily="10" charset="0"/>
            </a:endParaRP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6324600" y="4267200"/>
            <a:ext cx="304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>
                <a:solidFill>
                  <a:srgbClr val="FF0066"/>
                </a:solidFill>
              </a:rPr>
              <a:t>2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5410200" y="5257800"/>
            <a:ext cx="6096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>
                <a:solidFill>
                  <a:srgbClr val="FF0066"/>
                </a:solidFill>
              </a:rPr>
              <a:t>12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5867400" y="5181600"/>
            <a:ext cx="533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>
                <a:solidFill>
                  <a:srgbClr val="FF0066"/>
                </a:solidFill>
              </a:rPr>
              <a:t>6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4800600" y="5257800"/>
            <a:ext cx="533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800">
                <a:solidFill>
                  <a:srgbClr val="FF0066"/>
                </a:solidFill>
              </a:rPr>
              <a:t>6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914400" y="819150"/>
            <a:ext cx="73914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ar-SA" altLang="en-US" sz="3600">
                <a:solidFill>
                  <a:schemeClr val="bg1"/>
                </a:solidFill>
                <a:cs typeface="AL-Mohanad Bold" pitchFamily="10" charset="0"/>
              </a:rPr>
              <a:t> </a:t>
            </a:r>
            <a:r>
              <a:rPr lang="ar-SA" altLang="en-US" sz="3600">
                <a:solidFill>
                  <a:srgbClr val="FFFF00"/>
                </a:solidFill>
                <a:cs typeface="AL-Mohanad Bold" pitchFamily="10" charset="0"/>
              </a:rPr>
              <a:t>الأيون</a:t>
            </a:r>
            <a:r>
              <a:rPr lang="ar-SA" altLang="en-US" sz="3600">
                <a:solidFill>
                  <a:schemeClr val="bg1"/>
                </a:solidFill>
                <a:cs typeface="AL-Mohanad Bold" pitchFamily="10" charset="0"/>
              </a:rPr>
              <a:t> : عبارة عن ذرة مكهربة (مشحونة ) شحنة موجبة أو سالبة نتيجة لفقدانها أو اكتسابها لإلكترون أو أكثر أما الشقوق أو الجذور فهي ذرتين أو أكثر مرتبطة مع بعضها وتحمل شحنة موجبة أو سالبة . .  </a:t>
            </a:r>
            <a:endParaRPr lang="en-US" altLang="en-US" sz="3600">
              <a:solidFill>
                <a:schemeClr val="bg1"/>
              </a:solidFill>
              <a:cs typeface="AL-Mohanad Bold" pitchFamily="10" charset="0"/>
            </a:endParaRPr>
          </a:p>
        </p:txBody>
      </p:sp>
      <p:grpSp>
        <p:nvGrpSpPr>
          <p:cNvPr id="28675" name="Group 10"/>
          <p:cNvGrpSpPr>
            <a:grpSpLocks/>
          </p:cNvGrpSpPr>
          <p:nvPr/>
        </p:nvGrpSpPr>
        <p:grpSpPr bwMode="auto">
          <a:xfrm>
            <a:off x="228600" y="3810000"/>
            <a:ext cx="8229600" cy="2225675"/>
            <a:chOff x="144" y="2294"/>
            <a:chExt cx="5184" cy="1402"/>
          </a:xfrm>
        </p:grpSpPr>
        <p:sp>
          <p:nvSpPr>
            <p:cNvPr id="28676" name="Text Box 3"/>
            <p:cNvSpPr txBox="1">
              <a:spLocks noChangeArrowheads="1"/>
            </p:cNvSpPr>
            <p:nvPr/>
          </p:nvSpPr>
          <p:spPr bwMode="auto">
            <a:xfrm>
              <a:off x="144" y="2486"/>
              <a:ext cx="5184" cy="12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50000"/>
                </a:spcBef>
              </a:pPr>
              <a:r>
                <a:rPr lang="ar-SA" altLang="en-US" sz="4000">
                  <a:solidFill>
                    <a:srgbClr val="FF0066"/>
                  </a:solidFill>
                  <a:cs typeface="AL-Mohanad Bold" pitchFamily="10" charset="0"/>
                </a:rPr>
                <a:t> مثال :</a:t>
              </a:r>
              <a:r>
                <a:rPr lang="en-US" altLang="en-US" sz="4000">
                  <a:solidFill>
                    <a:srgbClr val="FF0066"/>
                  </a:solidFill>
                  <a:cs typeface="AL-Mohanad Bold" pitchFamily="10" charset="0"/>
                </a:rPr>
                <a:t>  </a:t>
              </a:r>
              <a:r>
                <a:rPr lang="ar-SA" altLang="en-US" sz="4000">
                  <a:solidFill>
                    <a:srgbClr val="FF0066"/>
                  </a:solidFill>
                  <a:cs typeface="AL-Mohanad Bold" pitchFamily="10" charset="0"/>
                </a:rPr>
                <a:t> </a:t>
              </a:r>
              <a:r>
                <a:rPr lang="en-US" altLang="en-US" sz="4000">
                  <a:solidFill>
                    <a:srgbClr val="FF0066"/>
                  </a:solidFill>
                  <a:cs typeface="AL-Mohanad Bold" pitchFamily="10" charset="0"/>
                </a:rPr>
                <a:t>H</a:t>
              </a:r>
              <a:r>
                <a:rPr lang="ar-SA" altLang="en-US" sz="4000">
                  <a:solidFill>
                    <a:srgbClr val="FF0066"/>
                  </a:solidFill>
                  <a:cs typeface="AL-Mohanad Bold" pitchFamily="10" charset="0"/>
                </a:rPr>
                <a:t> أيون هيدروجين  ، </a:t>
              </a:r>
              <a:r>
                <a:rPr lang="en-US" altLang="en-US" sz="4000">
                  <a:solidFill>
                    <a:srgbClr val="FF0066"/>
                  </a:solidFill>
                  <a:cs typeface="AL-Mohanad Bold" pitchFamily="10" charset="0"/>
                </a:rPr>
                <a:t>O</a:t>
              </a:r>
              <a:r>
                <a:rPr lang="ar-SA" altLang="en-US" sz="4000">
                  <a:solidFill>
                    <a:srgbClr val="FF0066"/>
                  </a:solidFill>
                  <a:cs typeface="AL-Mohanad Bold" pitchFamily="10" charset="0"/>
                </a:rPr>
                <a:t> أيون اكسجين ،</a:t>
              </a:r>
              <a:r>
                <a:rPr lang="en-US" altLang="en-US" sz="4000">
                  <a:solidFill>
                    <a:srgbClr val="FF0066"/>
                  </a:solidFill>
                  <a:cs typeface="AL-Mohanad Bold" pitchFamily="10" charset="0"/>
                </a:rPr>
                <a:t>   </a:t>
              </a:r>
              <a:r>
                <a:rPr lang="ar-SA" altLang="en-US" sz="4000">
                  <a:solidFill>
                    <a:srgbClr val="FF0066"/>
                  </a:solidFill>
                  <a:cs typeface="AL-Mohanad Bold" pitchFamily="10" charset="0"/>
                </a:rPr>
                <a:t> </a:t>
              </a:r>
              <a:r>
                <a:rPr lang="en-US" altLang="en-US" sz="4000">
                  <a:solidFill>
                    <a:srgbClr val="FF0066"/>
                  </a:solidFill>
                  <a:cs typeface="AL-Mohanad Bold" pitchFamily="10" charset="0"/>
                </a:rPr>
                <a:t>NH</a:t>
              </a:r>
              <a:r>
                <a:rPr lang="ar-SA" altLang="en-US" sz="4000">
                  <a:solidFill>
                    <a:srgbClr val="FF0066"/>
                  </a:solidFill>
                  <a:cs typeface="AL-Mohanad Bold" pitchFamily="10" charset="0"/>
                </a:rPr>
                <a:t> جذر أمونيوم .</a:t>
              </a:r>
              <a:r>
                <a:rPr lang="en-US" altLang="en-US" sz="4000">
                  <a:solidFill>
                    <a:srgbClr val="FF0066"/>
                  </a:solidFill>
                  <a:cs typeface="AL-Mohanad Bold" pitchFamily="10" charset="0"/>
                </a:rPr>
                <a:t> </a:t>
              </a:r>
            </a:p>
          </p:txBody>
        </p:sp>
        <p:grpSp>
          <p:nvGrpSpPr>
            <p:cNvPr id="28677" name="Group 9"/>
            <p:cNvGrpSpPr>
              <a:grpSpLocks/>
            </p:cNvGrpSpPr>
            <p:nvPr/>
          </p:nvGrpSpPr>
          <p:grpSpPr bwMode="auto">
            <a:xfrm>
              <a:off x="2016" y="2294"/>
              <a:ext cx="2496" cy="1354"/>
              <a:chOff x="2016" y="2294"/>
              <a:chExt cx="2496" cy="1354"/>
            </a:xfrm>
          </p:grpSpPr>
          <p:sp>
            <p:nvSpPr>
              <p:cNvPr id="28678" name="Text Box 4"/>
              <p:cNvSpPr txBox="1">
                <a:spLocks noChangeArrowheads="1"/>
              </p:cNvSpPr>
              <p:nvPr/>
            </p:nvSpPr>
            <p:spPr bwMode="auto">
              <a:xfrm>
                <a:off x="4272" y="2352"/>
                <a:ext cx="240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en-US" sz="2800">
                    <a:solidFill>
                      <a:srgbClr val="FF0066"/>
                    </a:solidFill>
                  </a:rPr>
                  <a:t>+</a:t>
                </a:r>
              </a:p>
            </p:txBody>
          </p:sp>
          <p:sp>
            <p:nvSpPr>
              <p:cNvPr id="28679" name="Text Box 5"/>
              <p:cNvSpPr txBox="1">
                <a:spLocks noChangeArrowheads="1"/>
              </p:cNvSpPr>
              <p:nvPr/>
            </p:nvSpPr>
            <p:spPr bwMode="auto">
              <a:xfrm>
                <a:off x="2016" y="2294"/>
                <a:ext cx="576" cy="4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ar-SA" altLang="en-US" sz="4000">
                    <a:solidFill>
                      <a:srgbClr val="FF0066"/>
                    </a:solidFill>
                  </a:rPr>
                  <a:t>--</a:t>
                </a:r>
                <a:endParaRPr lang="en-US" altLang="en-US" sz="4000">
                  <a:solidFill>
                    <a:srgbClr val="FF0066"/>
                  </a:solidFill>
                </a:endParaRPr>
              </a:p>
            </p:txBody>
          </p:sp>
          <p:sp>
            <p:nvSpPr>
              <p:cNvPr id="28680" name="Text Box 6"/>
              <p:cNvSpPr txBox="1">
                <a:spLocks noChangeArrowheads="1"/>
              </p:cNvSpPr>
              <p:nvPr/>
            </p:nvSpPr>
            <p:spPr bwMode="auto">
              <a:xfrm>
                <a:off x="3696" y="3024"/>
                <a:ext cx="240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en-US" sz="2800">
                    <a:solidFill>
                      <a:srgbClr val="FF0066"/>
                    </a:solidFill>
                  </a:rPr>
                  <a:t>+</a:t>
                </a:r>
              </a:p>
            </p:txBody>
          </p:sp>
          <p:sp>
            <p:nvSpPr>
              <p:cNvPr id="28681" name="Text Box 7"/>
              <p:cNvSpPr txBox="1">
                <a:spLocks noChangeArrowheads="1"/>
              </p:cNvSpPr>
              <p:nvPr/>
            </p:nvSpPr>
            <p:spPr bwMode="auto">
              <a:xfrm>
                <a:off x="3600" y="3321"/>
                <a:ext cx="384" cy="3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en-US" sz="2800">
                    <a:solidFill>
                      <a:srgbClr val="FF0066"/>
                    </a:solidFill>
                  </a:rPr>
                  <a:t>4</a:t>
                </a:r>
              </a:p>
            </p:txBody>
          </p:sp>
        </p:grp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050"/>
          <p:cNvSpPr txBox="1">
            <a:spLocks noChangeArrowheads="1"/>
          </p:cNvSpPr>
          <p:nvPr/>
        </p:nvSpPr>
        <p:spPr bwMode="auto">
          <a:xfrm>
            <a:off x="762000" y="2265363"/>
            <a:ext cx="7848600" cy="322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190000"/>
              </a:lnSpc>
              <a:spcBef>
                <a:spcPct val="50000"/>
              </a:spcBef>
            </a:pPr>
            <a:r>
              <a:rPr lang="ar-SA" altLang="en-US" sz="3600">
                <a:solidFill>
                  <a:srgbClr val="66FF33"/>
                </a:solidFill>
                <a:cs typeface="AL-Mohanad Bold" pitchFamily="10" charset="0"/>
              </a:rPr>
              <a:t>استخدام قطع كروية من الفلين للتمييز بين الذرة والجزيء  والأيون ،  وتوضيح أن الجزيئات مؤلفة من ذرات  ، وأن الأيونات ما هي إلا ذرات مكهربة .</a:t>
            </a:r>
            <a:endParaRPr lang="en-US" altLang="en-US" sz="3600">
              <a:solidFill>
                <a:srgbClr val="66FF33"/>
              </a:solidFill>
              <a:cs typeface="AL-Mohanad Bold" pitchFamily="10" charset="0"/>
            </a:endParaRPr>
          </a:p>
        </p:txBody>
      </p:sp>
      <p:sp>
        <p:nvSpPr>
          <p:cNvPr id="78852" name="WordArt 2052" descr="كيس ورق"/>
          <p:cNvSpPr>
            <a:spLocks noChangeArrowheads="1" noChangeShapeType="1" noTextEdit="1"/>
          </p:cNvSpPr>
          <p:nvPr/>
        </p:nvSpPr>
        <p:spPr bwMode="auto">
          <a:xfrm>
            <a:off x="2514600" y="762000"/>
            <a:ext cx="44958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kern="10">
                <a:ln w="47625">
                  <a:solidFill>
                    <a:srgbClr val="FF66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</a:rPr>
              <a:t>  نشاط مقترح</a:t>
            </a:r>
            <a:endParaRPr lang="en-US" sz="3600" kern="10">
              <a:ln w="47625">
                <a:solidFill>
                  <a:srgbClr val="FF6600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3124200" y="1127125"/>
            <a:ext cx="3124200" cy="701675"/>
          </a:xfrm>
          <a:prstGeom prst="rect">
            <a:avLst/>
          </a:prstGeom>
          <a:solidFill>
            <a:srgbClr val="FFFF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4000">
                <a:cs typeface="Monotype Koufi" pitchFamily="2" charset="-78"/>
              </a:rPr>
              <a:t> </a:t>
            </a:r>
            <a:r>
              <a:rPr lang="ar-SA" altLang="en-US" sz="4000">
                <a:cs typeface="Monotype Koufi" pitchFamily="2" charset="-78"/>
              </a:rPr>
              <a:t>الرموز والصيغ </a:t>
            </a:r>
            <a:endParaRPr lang="en-US" altLang="en-US" sz="4000">
              <a:cs typeface="Monotype Koufi" pitchFamily="2" charset="-78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1219200" y="2895600"/>
            <a:ext cx="69342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ar-SA" altLang="en-US" sz="3600">
                <a:solidFill>
                  <a:schemeClr val="bg1"/>
                </a:solidFill>
                <a:cs typeface="AL-Mohanad Bold" pitchFamily="10" charset="0"/>
              </a:rPr>
              <a:t>كثيراً ما يخلط دارسو الكيمياء بين الرمز والصيغة ، مع أن الفارق بينهما واضح ، فالرموز بالنسبة للصيغ كالحروف بالنسبة للكلمات .</a:t>
            </a:r>
            <a:endParaRPr lang="en-US" altLang="en-US" sz="3600">
              <a:solidFill>
                <a:schemeClr val="bg1"/>
              </a:solidFill>
              <a:cs typeface="AL-Mohanad Bold" pitchFamily="10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026"/>
          <p:cNvSpPr txBox="1">
            <a:spLocks noChangeArrowheads="1"/>
          </p:cNvSpPr>
          <p:nvPr/>
        </p:nvSpPr>
        <p:spPr bwMode="auto">
          <a:xfrm>
            <a:off x="762000" y="1304925"/>
            <a:ext cx="6324600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9- خواص الماء .</a:t>
            </a:r>
          </a:p>
          <a:p>
            <a:pPr algn="just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10- مفهوم المحلول المائي .</a:t>
            </a:r>
          </a:p>
          <a:p>
            <a:pPr algn="just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11- الالكتروليتات واللاالكتروليتات .</a:t>
            </a:r>
          </a:p>
          <a:p>
            <a:pPr algn="just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12- أنواع المحاليل المائية  .</a:t>
            </a:r>
          </a:p>
          <a:p>
            <a:pPr algn="just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13- الأحماض .</a:t>
            </a:r>
          </a:p>
          <a:p>
            <a:pPr algn="just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14- القواعد .</a:t>
            </a:r>
          </a:p>
          <a:p>
            <a:pPr algn="just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15- الأملاح .</a:t>
            </a:r>
          </a:p>
          <a:p>
            <a:pPr algn="just"/>
            <a:endParaRPr lang="en-US" altLang="en-US" sz="3600" b="1">
              <a:solidFill>
                <a:schemeClr val="bg1"/>
              </a:solidFill>
              <a:cs typeface="AL-Mohanad Bold" pitchFamily="10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89"/>
          <p:cNvGrpSpPr>
            <a:grpSpLocks/>
          </p:cNvGrpSpPr>
          <p:nvPr/>
        </p:nvGrpSpPr>
        <p:grpSpPr bwMode="auto">
          <a:xfrm>
            <a:off x="1676400" y="2120900"/>
            <a:ext cx="6096000" cy="4203700"/>
            <a:chOff x="960" y="624"/>
            <a:chExt cx="3840" cy="2648"/>
          </a:xfrm>
        </p:grpSpPr>
        <p:grpSp>
          <p:nvGrpSpPr>
            <p:cNvPr id="31748" name="Group 88"/>
            <p:cNvGrpSpPr>
              <a:grpSpLocks/>
            </p:cNvGrpSpPr>
            <p:nvPr/>
          </p:nvGrpSpPr>
          <p:grpSpPr bwMode="auto">
            <a:xfrm>
              <a:off x="960" y="624"/>
              <a:ext cx="3840" cy="2648"/>
              <a:chOff x="960" y="624"/>
              <a:chExt cx="3840" cy="2648"/>
            </a:xfrm>
          </p:grpSpPr>
          <p:sp>
            <p:nvSpPr>
              <p:cNvPr id="31756" name="Rectangle 11"/>
              <p:cNvSpPr>
                <a:spLocks noChangeArrowheads="1"/>
              </p:cNvSpPr>
              <p:nvPr/>
            </p:nvSpPr>
            <p:spPr bwMode="auto">
              <a:xfrm>
                <a:off x="960" y="1008"/>
                <a:ext cx="1920" cy="22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en-US" sz="2800" b="1">
                    <a:solidFill>
                      <a:schemeClr val="bg1"/>
                    </a:solidFill>
                  </a:rPr>
                  <a:t>H</a:t>
                </a:r>
              </a:p>
              <a:p>
                <a:pPr algn="ctr" eaLnBrk="1" hangingPunct="1">
                  <a:buFontTx/>
                  <a:buNone/>
                </a:pPr>
                <a:r>
                  <a:rPr lang="en-US" altLang="en-US" sz="2800" b="1">
                    <a:solidFill>
                      <a:schemeClr val="bg1"/>
                    </a:solidFill>
                  </a:rPr>
                  <a:t>Na</a:t>
                </a:r>
              </a:p>
              <a:p>
                <a:pPr algn="ctr" eaLnBrk="1" hangingPunct="1">
                  <a:buFontTx/>
                  <a:buNone/>
                </a:pPr>
                <a:r>
                  <a:rPr lang="en-US" altLang="en-US" sz="2800" b="1">
                    <a:solidFill>
                      <a:schemeClr val="bg1"/>
                    </a:solidFill>
                  </a:rPr>
                  <a:t>S</a:t>
                </a:r>
              </a:p>
              <a:p>
                <a:pPr algn="ctr" eaLnBrk="1" hangingPunct="1">
                  <a:buFontTx/>
                  <a:buNone/>
                </a:pPr>
                <a:r>
                  <a:rPr lang="en-US" altLang="en-US" sz="2800" b="1">
                    <a:solidFill>
                      <a:schemeClr val="bg1"/>
                    </a:solidFill>
                  </a:rPr>
                  <a:t>He</a:t>
                </a:r>
              </a:p>
              <a:p>
                <a:pPr algn="ctr" eaLnBrk="1" hangingPunct="1">
                  <a:buFontTx/>
                  <a:buNone/>
                </a:pPr>
                <a:r>
                  <a:rPr lang="en-US" altLang="en-US" sz="2800" b="1">
                    <a:solidFill>
                      <a:schemeClr val="bg1"/>
                    </a:solidFill>
                  </a:rPr>
                  <a:t>Cu</a:t>
                </a:r>
              </a:p>
              <a:p>
                <a:pPr algn="ctr" eaLnBrk="1" hangingPunct="1">
                  <a:buFontTx/>
                  <a:buNone/>
                </a:pPr>
                <a:r>
                  <a:rPr lang="en-US" altLang="en-US" sz="2800" b="1">
                    <a:solidFill>
                      <a:schemeClr val="bg1"/>
                    </a:solidFill>
                  </a:rPr>
                  <a:t>N</a:t>
                </a:r>
              </a:p>
              <a:p>
                <a:pPr algn="ctr" eaLnBrk="1" hangingPunct="1">
                  <a:buFontTx/>
                  <a:buNone/>
                </a:pPr>
                <a:r>
                  <a:rPr lang="en-US" altLang="en-US" sz="2800" b="1">
                    <a:solidFill>
                      <a:schemeClr val="bg1"/>
                    </a:solidFill>
                  </a:rPr>
                  <a:t>F</a:t>
                </a:r>
              </a:p>
            </p:txBody>
          </p:sp>
          <p:sp>
            <p:nvSpPr>
              <p:cNvPr id="31757" name="Rectangle 4"/>
              <p:cNvSpPr>
                <a:spLocks noChangeArrowheads="1"/>
              </p:cNvSpPr>
              <p:nvPr/>
            </p:nvSpPr>
            <p:spPr bwMode="auto">
              <a:xfrm>
                <a:off x="2880" y="624"/>
                <a:ext cx="1920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ar-SA" altLang="en-US" sz="2800" b="1">
                    <a:solidFill>
                      <a:srgbClr val="FF0066"/>
                    </a:solidFill>
                  </a:rPr>
                  <a:t>العناصر</a:t>
                </a:r>
                <a:endParaRPr lang="en-US" altLang="en-US" sz="2800" b="1">
                  <a:solidFill>
                    <a:srgbClr val="FF0066"/>
                  </a:solidFill>
                </a:endParaRPr>
              </a:p>
            </p:txBody>
          </p:sp>
          <p:sp>
            <p:nvSpPr>
              <p:cNvPr id="31758" name="Rectangle 3"/>
              <p:cNvSpPr>
                <a:spLocks noChangeArrowheads="1"/>
              </p:cNvSpPr>
              <p:nvPr/>
            </p:nvSpPr>
            <p:spPr bwMode="auto">
              <a:xfrm>
                <a:off x="960" y="624"/>
                <a:ext cx="1920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ar-SA" altLang="en-US" sz="2800" b="1">
                    <a:solidFill>
                      <a:srgbClr val="FF0066"/>
                    </a:solidFill>
                  </a:rPr>
                  <a:t>الرموز</a:t>
                </a:r>
                <a:endParaRPr lang="en-US" altLang="en-US" sz="2800" b="1">
                  <a:solidFill>
                    <a:srgbClr val="FF0066"/>
                  </a:solidFill>
                </a:endParaRPr>
              </a:p>
            </p:txBody>
          </p:sp>
          <p:sp>
            <p:nvSpPr>
              <p:cNvPr id="31759" name="Line 8"/>
              <p:cNvSpPr>
                <a:spLocks noChangeShapeType="1"/>
              </p:cNvSpPr>
              <p:nvPr/>
            </p:nvSpPr>
            <p:spPr bwMode="auto">
              <a:xfrm>
                <a:off x="2880" y="624"/>
                <a:ext cx="0" cy="263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0" name="Line 15"/>
              <p:cNvSpPr>
                <a:spLocks noChangeShapeType="1"/>
              </p:cNvSpPr>
              <p:nvPr/>
            </p:nvSpPr>
            <p:spPr bwMode="auto">
              <a:xfrm>
                <a:off x="960" y="960"/>
                <a:ext cx="3840" cy="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1" name="Line 5"/>
              <p:cNvSpPr>
                <a:spLocks noChangeShapeType="1"/>
              </p:cNvSpPr>
              <p:nvPr/>
            </p:nvSpPr>
            <p:spPr bwMode="auto">
              <a:xfrm>
                <a:off x="960" y="624"/>
                <a:ext cx="3840" cy="0"/>
              </a:xfrm>
              <a:prstGeom prst="line">
                <a:avLst/>
              </a:prstGeom>
              <a:noFill/>
              <a:ln w="38100" cap="sq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2" name="Line 7"/>
              <p:cNvSpPr>
                <a:spLocks noChangeShapeType="1"/>
              </p:cNvSpPr>
              <p:nvPr/>
            </p:nvSpPr>
            <p:spPr bwMode="auto">
              <a:xfrm>
                <a:off x="960" y="624"/>
                <a:ext cx="0" cy="2632"/>
              </a:xfrm>
              <a:prstGeom prst="line">
                <a:avLst/>
              </a:prstGeom>
              <a:noFill/>
              <a:ln w="38100" cap="sq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3" name="Line 9"/>
              <p:cNvSpPr>
                <a:spLocks noChangeShapeType="1"/>
              </p:cNvSpPr>
              <p:nvPr/>
            </p:nvSpPr>
            <p:spPr bwMode="auto">
              <a:xfrm>
                <a:off x="4800" y="624"/>
                <a:ext cx="0" cy="2632"/>
              </a:xfrm>
              <a:prstGeom prst="line">
                <a:avLst/>
              </a:prstGeom>
              <a:noFill/>
              <a:ln w="38100" cap="sq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764" name="Line 6"/>
              <p:cNvSpPr>
                <a:spLocks noChangeShapeType="1"/>
              </p:cNvSpPr>
              <p:nvPr/>
            </p:nvSpPr>
            <p:spPr bwMode="auto">
              <a:xfrm>
                <a:off x="960" y="3256"/>
                <a:ext cx="3840" cy="0"/>
              </a:xfrm>
              <a:prstGeom prst="line">
                <a:avLst/>
              </a:prstGeom>
              <a:noFill/>
              <a:ln w="38100" cap="sq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749" name="Text Box 81"/>
            <p:cNvSpPr txBox="1">
              <a:spLocks noChangeArrowheads="1"/>
            </p:cNvSpPr>
            <p:nvPr/>
          </p:nvSpPr>
          <p:spPr bwMode="auto">
            <a:xfrm>
              <a:off x="2976" y="1008"/>
              <a:ext cx="16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SA" altLang="en-US" sz="2800" b="1">
                  <a:solidFill>
                    <a:schemeClr val="bg1"/>
                  </a:solidFill>
                </a:rPr>
                <a:t>الهيدروجين</a:t>
              </a:r>
              <a:endParaRPr lang="en-US" altLang="en-US" sz="2800" b="1">
                <a:solidFill>
                  <a:schemeClr val="bg1"/>
                </a:solidFill>
              </a:endParaRPr>
            </a:p>
          </p:txBody>
        </p:sp>
        <p:sp>
          <p:nvSpPr>
            <p:cNvPr id="31750" name="Text Box 82"/>
            <p:cNvSpPr txBox="1">
              <a:spLocks noChangeArrowheads="1"/>
            </p:cNvSpPr>
            <p:nvPr/>
          </p:nvSpPr>
          <p:spPr bwMode="auto">
            <a:xfrm>
              <a:off x="2928" y="1344"/>
              <a:ext cx="16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SA" altLang="en-US" sz="2800" b="1">
                  <a:solidFill>
                    <a:schemeClr val="bg1"/>
                  </a:solidFill>
                </a:rPr>
                <a:t>الصوديوم</a:t>
              </a:r>
              <a:endParaRPr lang="en-US" altLang="en-US" sz="2800" b="1">
                <a:solidFill>
                  <a:schemeClr val="bg1"/>
                </a:solidFill>
              </a:endParaRPr>
            </a:p>
          </p:txBody>
        </p:sp>
        <p:sp>
          <p:nvSpPr>
            <p:cNvPr id="31751" name="Text Box 83"/>
            <p:cNvSpPr txBox="1">
              <a:spLocks noChangeArrowheads="1"/>
            </p:cNvSpPr>
            <p:nvPr/>
          </p:nvSpPr>
          <p:spPr bwMode="auto">
            <a:xfrm>
              <a:off x="2976" y="1680"/>
              <a:ext cx="16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SA" altLang="en-US" sz="2800" b="1">
                  <a:solidFill>
                    <a:schemeClr val="bg1"/>
                  </a:solidFill>
                </a:rPr>
                <a:t>الكبريت</a:t>
              </a:r>
              <a:endParaRPr lang="en-US" altLang="en-US" sz="2800" b="1">
                <a:solidFill>
                  <a:schemeClr val="bg1"/>
                </a:solidFill>
              </a:endParaRPr>
            </a:p>
          </p:txBody>
        </p:sp>
        <p:sp>
          <p:nvSpPr>
            <p:cNvPr id="31752" name="Text Box 84"/>
            <p:cNvSpPr txBox="1">
              <a:spLocks noChangeArrowheads="1"/>
            </p:cNvSpPr>
            <p:nvPr/>
          </p:nvSpPr>
          <p:spPr bwMode="auto">
            <a:xfrm>
              <a:off x="2928" y="1968"/>
              <a:ext cx="16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SA" altLang="en-US" sz="2800" b="1">
                  <a:solidFill>
                    <a:schemeClr val="bg1"/>
                  </a:solidFill>
                </a:rPr>
                <a:t>الهليوم</a:t>
              </a:r>
              <a:endParaRPr lang="en-US" altLang="en-US" sz="2800" b="1">
                <a:solidFill>
                  <a:schemeClr val="bg1"/>
                </a:solidFill>
              </a:endParaRPr>
            </a:p>
          </p:txBody>
        </p:sp>
        <p:sp>
          <p:nvSpPr>
            <p:cNvPr id="31753" name="Text Box 85"/>
            <p:cNvSpPr txBox="1">
              <a:spLocks noChangeArrowheads="1"/>
            </p:cNvSpPr>
            <p:nvPr/>
          </p:nvSpPr>
          <p:spPr bwMode="auto">
            <a:xfrm>
              <a:off x="2928" y="2304"/>
              <a:ext cx="16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SA" altLang="en-US" sz="2800" b="1">
                  <a:solidFill>
                    <a:schemeClr val="bg1"/>
                  </a:solidFill>
                </a:rPr>
                <a:t>النحاس</a:t>
              </a:r>
              <a:endParaRPr lang="en-US" altLang="en-US" sz="2800" b="1">
                <a:solidFill>
                  <a:schemeClr val="bg1"/>
                </a:solidFill>
              </a:endParaRPr>
            </a:p>
          </p:txBody>
        </p:sp>
        <p:sp>
          <p:nvSpPr>
            <p:cNvPr id="31754" name="Text Box 86"/>
            <p:cNvSpPr txBox="1">
              <a:spLocks noChangeArrowheads="1"/>
            </p:cNvSpPr>
            <p:nvPr/>
          </p:nvSpPr>
          <p:spPr bwMode="auto">
            <a:xfrm>
              <a:off x="2928" y="2640"/>
              <a:ext cx="16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SA" altLang="en-US" sz="2800" b="1">
                  <a:solidFill>
                    <a:schemeClr val="bg1"/>
                  </a:solidFill>
                </a:rPr>
                <a:t>النيتروجين</a:t>
              </a:r>
              <a:endParaRPr lang="en-US" altLang="en-US" sz="2800" b="1">
                <a:solidFill>
                  <a:schemeClr val="bg1"/>
                </a:solidFill>
              </a:endParaRPr>
            </a:p>
          </p:txBody>
        </p:sp>
        <p:sp>
          <p:nvSpPr>
            <p:cNvPr id="31755" name="Text Box 87"/>
            <p:cNvSpPr txBox="1">
              <a:spLocks noChangeArrowheads="1"/>
            </p:cNvSpPr>
            <p:nvPr/>
          </p:nvSpPr>
          <p:spPr bwMode="auto">
            <a:xfrm>
              <a:off x="2928" y="2928"/>
              <a:ext cx="163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algn="r" rtl="1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SA" altLang="en-US" sz="2800" b="1">
                  <a:solidFill>
                    <a:schemeClr val="bg1"/>
                  </a:solidFill>
                </a:rPr>
                <a:t>الفلور</a:t>
              </a:r>
              <a:endParaRPr lang="en-US" altLang="en-US" sz="2800" b="1">
                <a:solidFill>
                  <a:schemeClr val="bg1"/>
                </a:solidFill>
              </a:endParaRPr>
            </a:p>
          </p:txBody>
        </p:sp>
      </p:grpSp>
      <p:sp>
        <p:nvSpPr>
          <p:cNvPr id="31747" name="Text Box 90"/>
          <p:cNvSpPr txBox="1">
            <a:spLocks noChangeArrowheads="1"/>
          </p:cNvSpPr>
          <p:nvPr/>
        </p:nvSpPr>
        <p:spPr bwMode="auto">
          <a:xfrm>
            <a:off x="1219200" y="457200"/>
            <a:ext cx="69342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600">
                <a:solidFill>
                  <a:srgbClr val="66FF33"/>
                </a:solidFill>
                <a:cs typeface="AL-Mohanad Bold" pitchFamily="10" charset="0"/>
              </a:rPr>
              <a:t>الرموز : طريقة لتمثيل ذرات العناصر باستخدام الحروف اللاتينية .</a:t>
            </a:r>
            <a:endParaRPr lang="en-US" altLang="en-US" sz="3600">
              <a:solidFill>
                <a:srgbClr val="66FF33"/>
              </a:solidFill>
              <a:cs typeface="AL-Mohanad Bold" pitchFamily="10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9"/>
          <p:cNvGrpSpPr>
            <a:grpSpLocks/>
          </p:cNvGrpSpPr>
          <p:nvPr/>
        </p:nvGrpSpPr>
        <p:grpSpPr bwMode="auto">
          <a:xfrm>
            <a:off x="1371600" y="1447800"/>
            <a:ext cx="6096000" cy="5181600"/>
            <a:chOff x="816" y="480"/>
            <a:chExt cx="3840" cy="3264"/>
          </a:xfrm>
        </p:grpSpPr>
        <p:grpSp>
          <p:nvGrpSpPr>
            <p:cNvPr id="32772" name="Group 18"/>
            <p:cNvGrpSpPr>
              <a:grpSpLocks/>
            </p:cNvGrpSpPr>
            <p:nvPr/>
          </p:nvGrpSpPr>
          <p:grpSpPr bwMode="auto">
            <a:xfrm>
              <a:off x="960" y="528"/>
              <a:ext cx="3696" cy="3087"/>
              <a:chOff x="960" y="528"/>
              <a:chExt cx="3696" cy="3087"/>
            </a:xfrm>
          </p:grpSpPr>
          <p:sp>
            <p:nvSpPr>
              <p:cNvPr id="32783" name="Rectangle 8"/>
              <p:cNvSpPr>
                <a:spLocks noChangeArrowheads="1"/>
              </p:cNvSpPr>
              <p:nvPr/>
            </p:nvSpPr>
            <p:spPr bwMode="auto">
              <a:xfrm>
                <a:off x="960" y="912"/>
                <a:ext cx="1920" cy="22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lnSpc>
                    <a:spcPct val="130000"/>
                  </a:lnSpc>
                  <a:buFontTx/>
                  <a:buNone/>
                </a:pPr>
                <a:r>
                  <a:rPr lang="en-US" altLang="en-US" sz="2800" b="1">
                    <a:solidFill>
                      <a:schemeClr val="bg1"/>
                    </a:solidFill>
                  </a:rPr>
                  <a:t>H O</a:t>
                </a:r>
              </a:p>
              <a:p>
                <a:pPr algn="ctr" eaLnBrk="1" hangingPunct="1">
                  <a:lnSpc>
                    <a:spcPct val="130000"/>
                  </a:lnSpc>
                  <a:buFontTx/>
                  <a:buNone/>
                </a:pPr>
                <a:r>
                  <a:rPr lang="en-US" altLang="en-US" sz="2800" b="1">
                    <a:solidFill>
                      <a:schemeClr val="bg1"/>
                    </a:solidFill>
                  </a:rPr>
                  <a:t>NaCl</a:t>
                </a:r>
              </a:p>
              <a:p>
                <a:pPr algn="ctr" eaLnBrk="1" hangingPunct="1">
                  <a:lnSpc>
                    <a:spcPct val="130000"/>
                  </a:lnSpc>
                  <a:buFontTx/>
                  <a:buNone/>
                </a:pPr>
                <a:r>
                  <a:rPr lang="en-US" altLang="en-US" sz="2800" b="1">
                    <a:solidFill>
                      <a:schemeClr val="bg1"/>
                    </a:solidFill>
                  </a:rPr>
                  <a:t>CO</a:t>
                </a:r>
              </a:p>
              <a:p>
                <a:pPr algn="ctr" eaLnBrk="1" hangingPunct="1">
                  <a:lnSpc>
                    <a:spcPct val="110000"/>
                  </a:lnSpc>
                  <a:buFontTx/>
                  <a:buNone/>
                </a:pPr>
                <a:r>
                  <a:rPr lang="en-US" altLang="en-US" sz="2800" b="1">
                    <a:solidFill>
                      <a:schemeClr val="bg1"/>
                    </a:solidFill>
                  </a:rPr>
                  <a:t>O</a:t>
                </a:r>
              </a:p>
              <a:p>
                <a:pPr algn="ctr" eaLnBrk="1" hangingPunct="1">
                  <a:lnSpc>
                    <a:spcPct val="110000"/>
                  </a:lnSpc>
                  <a:buFontTx/>
                  <a:buNone/>
                </a:pPr>
                <a:r>
                  <a:rPr lang="en-US" altLang="en-US" sz="2800" b="1">
                    <a:solidFill>
                      <a:schemeClr val="bg1"/>
                    </a:solidFill>
                  </a:rPr>
                  <a:t>Br</a:t>
                </a:r>
              </a:p>
              <a:p>
                <a:pPr algn="ctr" eaLnBrk="1" hangingPunct="1">
                  <a:lnSpc>
                    <a:spcPct val="130000"/>
                  </a:lnSpc>
                  <a:buFontTx/>
                  <a:buNone/>
                </a:pPr>
                <a:r>
                  <a:rPr lang="en-US" altLang="en-US" sz="2800" b="1">
                    <a:solidFill>
                      <a:schemeClr val="bg1"/>
                    </a:solidFill>
                  </a:rPr>
                  <a:t>HCl</a:t>
                </a:r>
              </a:p>
              <a:p>
                <a:pPr algn="ctr" eaLnBrk="1" hangingPunct="1">
                  <a:lnSpc>
                    <a:spcPct val="130000"/>
                  </a:lnSpc>
                  <a:buFontTx/>
                  <a:buNone/>
                </a:pPr>
                <a:r>
                  <a:rPr lang="en-US" altLang="en-US" sz="2800" b="1">
                    <a:solidFill>
                      <a:schemeClr val="bg1"/>
                    </a:solidFill>
                  </a:rPr>
                  <a:t>NaOH</a:t>
                </a:r>
              </a:p>
            </p:txBody>
          </p:sp>
          <p:sp>
            <p:nvSpPr>
              <p:cNvPr id="32784" name="Rectangle 9"/>
              <p:cNvSpPr>
                <a:spLocks noChangeArrowheads="1"/>
              </p:cNvSpPr>
              <p:nvPr/>
            </p:nvSpPr>
            <p:spPr bwMode="auto">
              <a:xfrm>
                <a:off x="960" y="528"/>
                <a:ext cx="1920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ar-SA" altLang="en-US" sz="2800" b="1">
                    <a:solidFill>
                      <a:srgbClr val="FF0066"/>
                    </a:solidFill>
                  </a:rPr>
                  <a:t>الصيغة</a:t>
                </a:r>
                <a:endParaRPr lang="en-US" altLang="en-US" sz="2800" b="1">
                  <a:solidFill>
                    <a:srgbClr val="FF0066"/>
                  </a:solidFill>
                </a:endParaRPr>
              </a:p>
            </p:txBody>
          </p:sp>
          <p:sp>
            <p:nvSpPr>
              <p:cNvPr id="32785" name="Text Box 10"/>
              <p:cNvSpPr txBox="1">
                <a:spLocks noChangeArrowheads="1"/>
              </p:cNvSpPr>
              <p:nvPr/>
            </p:nvSpPr>
            <p:spPr bwMode="auto">
              <a:xfrm>
                <a:off x="1920" y="2256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b="1">
                    <a:solidFill>
                      <a:schemeClr val="bg1"/>
                    </a:solidFill>
                  </a:rPr>
                  <a:t>2</a:t>
                </a:r>
              </a:p>
            </p:txBody>
          </p:sp>
          <p:sp>
            <p:nvSpPr>
              <p:cNvPr id="32786" name="Text Box 11"/>
              <p:cNvSpPr txBox="1">
                <a:spLocks noChangeArrowheads="1"/>
              </p:cNvSpPr>
              <p:nvPr/>
            </p:nvSpPr>
            <p:spPr bwMode="auto">
              <a:xfrm>
                <a:off x="1776" y="1152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b="1">
                    <a:solidFill>
                      <a:schemeClr val="bg1"/>
                    </a:solidFill>
                  </a:rPr>
                  <a:t>2</a:t>
                </a:r>
              </a:p>
            </p:txBody>
          </p:sp>
          <p:sp>
            <p:nvSpPr>
              <p:cNvPr id="32787" name="Text Box 12"/>
              <p:cNvSpPr txBox="1">
                <a:spLocks noChangeArrowheads="1"/>
              </p:cNvSpPr>
              <p:nvPr/>
            </p:nvSpPr>
            <p:spPr bwMode="auto">
              <a:xfrm>
                <a:off x="1920" y="2592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b="1">
                    <a:solidFill>
                      <a:schemeClr val="bg1"/>
                    </a:solidFill>
                  </a:rPr>
                  <a:t>2</a:t>
                </a:r>
              </a:p>
            </p:txBody>
          </p:sp>
          <p:sp>
            <p:nvSpPr>
              <p:cNvPr id="32788" name="Text Box 13"/>
              <p:cNvSpPr txBox="1">
                <a:spLocks noChangeArrowheads="1"/>
              </p:cNvSpPr>
              <p:nvPr/>
            </p:nvSpPr>
            <p:spPr bwMode="auto">
              <a:xfrm>
                <a:off x="1968" y="1920"/>
                <a:ext cx="288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b="1">
                    <a:solidFill>
                      <a:schemeClr val="bg1"/>
                    </a:solidFill>
                  </a:rPr>
                  <a:t>2</a:t>
                </a:r>
              </a:p>
            </p:txBody>
          </p:sp>
          <p:sp>
            <p:nvSpPr>
              <p:cNvPr id="32789" name="Rectangle 14"/>
              <p:cNvSpPr>
                <a:spLocks noChangeArrowheads="1"/>
              </p:cNvSpPr>
              <p:nvPr/>
            </p:nvSpPr>
            <p:spPr bwMode="auto">
              <a:xfrm>
                <a:off x="2640" y="528"/>
                <a:ext cx="1920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ar-SA" altLang="en-US" sz="2800" b="1">
                    <a:solidFill>
                      <a:srgbClr val="FF0066"/>
                    </a:solidFill>
                  </a:rPr>
                  <a:t>المادة</a:t>
                </a:r>
                <a:endParaRPr lang="en-US" altLang="en-US" sz="2800" b="1">
                  <a:solidFill>
                    <a:srgbClr val="FF0066"/>
                  </a:solidFill>
                </a:endParaRPr>
              </a:p>
            </p:txBody>
          </p:sp>
          <p:sp>
            <p:nvSpPr>
              <p:cNvPr id="32790" name="Text Box 15"/>
              <p:cNvSpPr txBox="1">
                <a:spLocks noChangeArrowheads="1"/>
              </p:cNvSpPr>
              <p:nvPr/>
            </p:nvSpPr>
            <p:spPr bwMode="auto">
              <a:xfrm>
                <a:off x="2736" y="864"/>
                <a:ext cx="1920" cy="27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algn="r" rtl="1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ar-SA" altLang="en-US" sz="2800">
                    <a:solidFill>
                      <a:schemeClr val="bg1"/>
                    </a:solidFill>
                    <a:cs typeface="AL-Mohanad Bold" pitchFamily="10" charset="0"/>
                  </a:rPr>
                  <a:t> الماء</a:t>
                </a:r>
              </a:p>
              <a:p>
                <a:pPr algn="ctr" eaLnBrk="1" hangingPunct="1">
                  <a:spcBef>
                    <a:spcPct val="50000"/>
                  </a:spcBef>
                </a:pPr>
                <a:r>
                  <a:rPr lang="ar-SA" altLang="en-US" sz="2800">
                    <a:solidFill>
                      <a:schemeClr val="bg1"/>
                    </a:solidFill>
                    <a:cs typeface="AL-Mohanad Bold" pitchFamily="10" charset="0"/>
                  </a:rPr>
                  <a:t>كلوريد الصوديوم</a:t>
                </a:r>
              </a:p>
              <a:p>
                <a:pPr algn="ctr" eaLnBrk="1" hangingPunct="1">
                  <a:spcBef>
                    <a:spcPct val="50000"/>
                  </a:spcBef>
                </a:pPr>
                <a:r>
                  <a:rPr lang="ar-SA" altLang="en-US" sz="2800">
                    <a:solidFill>
                      <a:schemeClr val="bg1"/>
                    </a:solidFill>
                    <a:cs typeface="AL-Mohanad Bold" pitchFamily="10" charset="0"/>
                  </a:rPr>
                  <a:t>ثاني أكسيد الكربون </a:t>
                </a:r>
              </a:p>
              <a:p>
                <a:pPr algn="ctr" eaLnBrk="1" hangingPunct="1">
                  <a:spcBef>
                    <a:spcPct val="50000"/>
                  </a:spcBef>
                </a:pPr>
                <a:r>
                  <a:rPr lang="ar-SA" altLang="en-US" sz="2800">
                    <a:solidFill>
                      <a:schemeClr val="bg1"/>
                    </a:solidFill>
                    <a:cs typeface="AL-Mohanad Bold" pitchFamily="10" charset="0"/>
                  </a:rPr>
                  <a:t>غاز الأكسجين </a:t>
                </a:r>
              </a:p>
              <a:p>
                <a:pPr algn="ctr" eaLnBrk="1" hangingPunct="1">
                  <a:spcBef>
                    <a:spcPct val="50000"/>
                  </a:spcBef>
                </a:pPr>
                <a:r>
                  <a:rPr lang="ar-SA" altLang="en-US" sz="2800">
                    <a:solidFill>
                      <a:schemeClr val="bg1"/>
                    </a:solidFill>
                    <a:cs typeface="AL-Mohanad Bold" pitchFamily="10" charset="0"/>
                  </a:rPr>
                  <a:t>البروم </a:t>
                </a:r>
              </a:p>
              <a:p>
                <a:pPr algn="ctr" eaLnBrk="1" hangingPunct="1">
                  <a:spcBef>
                    <a:spcPct val="50000"/>
                  </a:spcBef>
                </a:pPr>
                <a:r>
                  <a:rPr lang="ar-SA" altLang="en-US" sz="2800">
                    <a:solidFill>
                      <a:schemeClr val="bg1"/>
                    </a:solidFill>
                    <a:cs typeface="AL-Mohanad Bold" pitchFamily="10" charset="0"/>
                  </a:rPr>
                  <a:t>حمض الكلور</a:t>
                </a:r>
              </a:p>
              <a:p>
                <a:pPr algn="ctr" eaLnBrk="1" hangingPunct="1">
                  <a:spcBef>
                    <a:spcPct val="50000"/>
                  </a:spcBef>
                </a:pPr>
                <a:r>
                  <a:rPr lang="ar-SA" altLang="en-US" sz="2800">
                    <a:solidFill>
                      <a:schemeClr val="bg1"/>
                    </a:solidFill>
                    <a:cs typeface="AL-Mohanad Bold" pitchFamily="10" charset="0"/>
                  </a:rPr>
                  <a:t>هيدروكسيد الصوديوم</a:t>
                </a:r>
                <a:endParaRPr lang="en-US" altLang="en-US" sz="2800">
                  <a:solidFill>
                    <a:schemeClr val="bg1"/>
                  </a:solidFill>
                  <a:cs typeface="AL-Mohanad Bold" pitchFamily="10" charset="0"/>
                </a:endParaRPr>
              </a:p>
            </p:txBody>
          </p:sp>
        </p:grpSp>
        <p:grpSp>
          <p:nvGrpSpPr>
            <p:cNvPr id="32773" name="Group 19"/>
            <p:cNvGrpSpPr>
              <a:grpSpLocks/>
            </p:cNvGrpSpPr>
            <p:nvPr/>
          </p:nvGrpSpPr>
          <p:grpSpPr bwMode="auto">
            <a:xfrm>
              <a:off x="816" y="480"/>
              <a:ext cx="3840" cy="3264"/>
              <a:chOff x="960" y="624"/>
              <a:chExt cx="3840" cy="2648"/>
            </a:xfrm>
          </p:grpSpPr>
          <p:sp>
            <p:nvSpPr>
              <p:cNvPr id="32774" name="Rectangle 20"/>
              <p:cNvSpPr>
                <a:spLocks noChangeArrowheads="1"/>
              </p:cNvSpPr>
              <p:nvPr/>
            </p:nvSpPr>
            <p:spPr bwMode="auto">
              <a:xfrm>
                <a:off x="960" y="1008"/>
                <a:ext cx="1920" cy="22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endParaRPr lang="en-US" altLang="en-US" sz="28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32775" name="Rectangle 21"/>
              <p:cNvSpPr>
                <a:spLocks noChangeArrowheads="1"/>
              </p:cNvSpPr>
              <p:nvPr/>
            </p:nvSpPr>
            <p:spPr bwMode="auto">
              <a:xfrm>
                <a:off x="2880" y="624"/>
                <a:ext cx="1920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endParaRPr lang="en-US" altLang="en-US" sz="2800" b="1">
                  <a:solidFill>
                    <a:srgbClr val="FF0066"/>
                  </a:solidFill>
                </a:endParaRPr>
              </a:p>
            </p:txBody>
          </p:sp>
          <p:sp>
            <p:nvSpPr>
              <p:cNvPr id="32776" name="Rectangle 22"/>
              <p:cNvSpPr>
                <a:spLocks noChangeArrowheads="1"/>
              </p:cNvSpPr>
              <p:nvPr/>
            </p:nvSpPr>
            <p:spPr bwMode="auto">
              <a:xfrm>
                <a:off x="960" y="624"/>
                <a:ext cx="1920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lvl1pPr algn="r" rtl="1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algn="r" rtl="1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algn="r" rtl="1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algn="r" rtl="1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algn="r" rtl="1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endParaRPr lang="en-US" altLang="en-US" sz="2800" b="1">
                  <a:solidFill>
                    <a:srgbClr val="FF0066"/>
                  </a:solidFill>
                </a:endParaRPr>
              </a:p>
            </p:txBody>
          </p:sp>
          <p:sp>
            <p:nvSpPr>
              <p:cNvPr id="32777" name="Line 23"/>
              <p:cNvSpPr>
                <a:spLocks noChangeShapeType="1"/>
              </p:cNvSpPr>
              <p:nvPr/>
            </p:nvSpPr>
            <p:spPr bwMode="auto">
              <a:xfrm>
                <a:off x="2880" y="624"/>
                <a:ext cx="0" cy="2632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78" name="Line 24"/>
              <p:cNvSpPr>
                <a:spLocks noChangeShapeType="1"/>
              </p:cNvSpPr>
              <p:nvPr/>
            </p:nvSpPr>
            <p:spPr bwMode="auto">
              <a:xfrm>
                <a:off x="960" y="960"/>
                <a:ext cx="3840" cy="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79" name="Line 25"/>
              <p:cNvSpPr>
                <a:spLocks noChangeShapeType="1"/>
              </p:cNvSpPr>
              <p:nvPr/>
            </p:nvSpPr>
            <p:spPr bwMode="auto">
              <a:xfrm>
                <a:off x="960" y="624"/>
                <a:ext cx="3840" cy="0"/>
              </a:xfrm>
              <a:prstGeom prst="line">
                <a:avLst/>
              </a:prstGeom>
              <a:noFill/>
              <a:ln w="38100" cap="sq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0" name="Line 26"/>
              <p:cNvSpPr>
                <a:spLocks noChangeShapeType="1"/>
              </p:cNvSpPr>
              <p:nvPr/>
            </p:nvSpPr>
            <p:spPr bwMode="auto">
              <a:xfrm>
                <a:off x="960" y="624"/>
                <a:ext cx="0" cy="2632"/>
              </a:xfrm>
              <a:prstGeom prst="line">
                <a:avLst/>
              </a:prstGeom>
              <a:noFill/>
              <a:ln w="38100" cap="sq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1" name="Line 27"/>
              <p:cNvSpPr>
                <a:spLocks noChangeShapeType="1"/>
              </p:cNvSpPr>
              <p:nvPr/>
            </p:nvSpPr>
            <p:spPr bwMode="auto">
              <a:xfrm>
                <a:off x="4800" y="624"/>
                <a:ext cx="0" cy="2632"/>
              </a:xfrm>
              <a:prstGeom prst="line">
                <a:avLst/>
              </a:prstGeom>
              <a:noFill/>
              <a:ln w="38100" cap="sq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782" name="Line 28"/>
              <p:cNvSpPr>
                <a:spLocks noChangeShapeType="1"/>
              </p:cNvSpPr>
              <p:nvPr/>
            </p:nvSpPr>
            <p:spPr bwMode="auto">
              <a:xfrm>
                <a:off x="960" y="3256"/>
                <a:ext cx="3840" cy="0"/>
              </a:xfrm>
              <a:prstGeom prst="line">
                <a:avLst/>
              </a:prstGeom>
              <a:noFill/>
              <a:ln w="38100" cap="sq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2771" name="Text Box 30"/>
          <p:cNvSpPr txBox="1">
            <a:spLocks noChangeArrowheads="1"/>
          </p:cNvSpPr>
          <p:nvPr/>
        </p:nvSpPr>
        <p:spPr bwMode="auto">
          <a:xfrm>
            <a:off x="304800" y="192088"/>
            <a:ext cx="8839200" cy="102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60000"/>
              </a:lnSpc>
              <a:spcBef>
                <a:spcPct val="50000"/>
              </a:spcBef>
            </a:pPr>
            <a:r>
              <a:rPr lang="ar-SA" altLang="en-US" sz="3600">
                <a:solidFill>
                  <a:schemeClr val="bg1"/>
                </a:solidFill>
                <a:cs typeface="AL-Mohanad Bold" pitchFamily="10" charset="0"/>
              </a:rPr>
              <a:t>الصيغ : طريقة لتمثيل جزيئات المادة ( عناصر ومركبات ) </a:t>
            </a:r>
          </a:p>
          <a:p>
            <a:pPr algn="ctr" eaLnBrk="1" hangingPunct="1">
              <a:lnSpc>
                <a:spcPct val="60000"/>
              </a:lnSpc>
              <a:spcBef>
                <a:spcPct val="50000"/>
              </a:spcBef>
            </a:pPr>
            <a:r>
              <a:rPr lang="ar-SA" altLang="en-US" sz="3600">
                <a:solidFill>
                  <a:schemeClr val="bg1"/>
                </a:solidFill>
                <a:cs typeface="AL-Mohanad Bold" pitchFamily="10" charset="0"/>
              </a:rPr>
              <a:t>باستخدام الرموز .</a:t>
            </a:r>
            <a:endParaRPr lang="en-US" altLang="en-US" sz="3600">
              <a:solidFill>
                <a:schemeClr val="bg1"/>
              </a:solidFill>
              <a:cs typeface="AL-Mohanad Bold" pitchFamily="10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026"/>
          <p:cNvSpPr txBox="1">
            <a:spLocks noChangeArrowheads="1"/>
          </p:cNvSpPr>
          <p:nvPr/>
        </p:nvSpPr>
        <p:spPr bwMode="auto">
          <a:xfrm>
            <a:off x="2133600" y="914400"/>
            <a:ext cx="4724400" cy="762000"/>
          </a:xfrm>
          <a:prstGeom prst="rect">
            <a:avLst/>
          </a:prstGeom>
          <a:solidFill>
            <a:srgbClr val="FFFF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400">
                <a:cs typeface="Monotype Koufi" pitchFamily="2" charset="-78"/>
              </a:rPr>
              <a:t> تعريف علم الكيمياء</a:t>
            </a:r>
            <a:endParaRPr lang="en-US" altLang="en-US" sz="4400">
              <a:cs typeface="Monotype Koufi" pitchFamily="2" charset="-78"/>
            </a:endParaRPr>
          </a:p>
        </p:txBody>
      </p:sp>
      <p:sp>
        <p:nvSpPr>
          <p:cNvPr id="5123" name="Text Box 1028"/>
          <p:cNvSpPr txBox="1">
            <a:spLocks noChangeArrowheads="1"/>
          </p:cNvSpPr>
          <p:nvPr/>
        </p:nvSpPr>
        <p:spPr bwMode="auto">
          <a:xfrm>
            <a:off x="1143000" y="3124200"/>
            <a:ext cx="632460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/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علم يـبحث في ماهية المادة وتركيبها وصفاتها واستخداماتها وطرق تحليلهـا والتغيرات التي تطرأ عليها وتأثير المواد على بعضها البعض</a:t>
            </a:r>
            <a:r>
              <a:rPr lang="en-US" altLang="en-US" sz="3600" b="1">
                <a:solidFill>
                  <a:schemeClr val="bg1"/>
                </a:solidFill>
                <a:cs typeface="AL-Mohanad Bold" pitchFamily="10" charset="0"/>
              </a:rPr>
              <a:t> </a:t>
            </a:r>
            <a:r>
              <a:rPr lang="ar-SA" altLang="en-US" sz="3600" b="1">
                <a:solidFill>
                  <a:schemeClr val="bg1"/>
                </a:solidFill>
                <a:cs typeface="AL-Mohanad Bold" pitchFamily="10" charset="0"/>
              </a:rPr>
              <a:t>( تفاعلات المواد) .</a:t>
            </a:r>
            <a:endParaRPr lang="en-US" altLang="en-US" sz="3600" b="1">
              <a:solidFill>
                <a:schemeClr val="bg1"/>
              </a:solidFill>
              <a:cs typeface="AL-Mohanad Bold" pitchFamily="10" charset="0"/>
            </a:endParaRPr>
          </a:p>
        </p:txBody>
      </p:sp>
      <p:sp>
        <p:nvSpPr>
          <p:cNvPr id="5124" name="Text Box 1029"/>
          <p:cNvSpPr txBox="1">
            <a:spLocks noChangeArrowheads="1"/>
          </p:cNvSpPr>
          <p:nvPr/>
        </p:nvSpPr>
        <p:spPr bwMode="auto">
          <a:xfrm>
            <a:off x="2514600" y="2209800"/>
            <a:ext cx="37338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 b="1">
                <a:solidFill>
                  <a:srgbClr val="FFFF00"/>
                </a:solidFill>
                <a:cs typeface="AL-Mohanad Bold" pitchFamily="10" charset="0"/>
              </a:rPr>
              <a:t>علم الكيمياء</a:t>
            </a:r>
            <a:endParaRPr lang="en-US" altLang="en-US" sz="4000" b="1">
              <a:solidFill>
                <a:srgbClr val="FFFF00"/>
              </a:solidFill>
              <a:cs typeface="AL-Mohanad Bold" pitchFamily="10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438400" y="762000"/>
            <a:ext cx="4038600" cy="852488"/>
          </a:xfrm>
          <a:prstGeom prst="rect">
            <a:avLst/>
          </a:prstGeom>
          <a:solidFill>
            <a:srgbClr val="FFFF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  <a:flatTx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800">
                <a:cs typeface="Monotype Koufi" pitchFamily="2" charset="-78"/>
              </a:rPr>
              <a:t>المادة وأشكالها</a:t>
            </a:r>
            <a:endParaRPr lang="en-US" altLang="en-US" sz="4800">
              <a:cs typeface="Monotype Koufi" pitchFamily="2" charset="-78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609600" y="1981200"/>
            <a:ext cx="7924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3600">
                <a:solidFill>
                  <a:schemeClr val="bg1"/>
                </a:solidFill>
                <a:cs typeface="AL-Mohanad Bold" pitchFamily="10" charset="0"/>
              </a:rPr>
              <a:t>المادة هي : كل شيء يشغل حيزاً من الفراغ وله ثقل .</a:t>
            </a:r>
            <a:endParaRPr lang="en-US" altLang="en-US" sz="3600">
              <a:solidFill>
                <a:schemeClr val="bg1"/>
              </a:solidFill>
              <a:cs typeface="AL-Mohanad Bold" pitchFamily="10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581400" y="2743200"/>
            <a:ext cx="2057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 b="1">
                <a:solidFill>
                  <a:srgbClr val="FFFF00"/>
                </a:solidFill>
                <a:cs typeface="AL-Mohanad Bold" pitchFamily="10" charset="0"/>
              </a:rPr>
              <a:t> مثـل :</a:t>
            </a:r>
            <a:endParaRPr lang="en-US" altLang="en-US" sz="40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762000" y="3505200"/>
            <a:ext cx="7620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rgbClr val="FF0066"/>
                </a:solidFill>
                <a:cs typeface="AL-Mohanad Bold" pitchFamily="10" charset="0"/>
              </a:rPr>
              <a:t>الماء ، الهواء , الأشجار ، الأحجار ..........الخ </a:t>
            </a:r>
            <a:endParaRPr lang="en-US" altLang="en-US" sz="3600" b="1">
              <a:solidFill>
                <a:srgbClr val="FF0066"/>
              </a:solidFill>
              <a:cs typeface="AL-Mohanad Bold" pitchFamily="10" charset="0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219200" y="4572000"/>
            <a:ext cx="70866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600">
                <a:solidFill>
                  <a:srgbClr val="66FF33"/>
                </a:solidFill>
                <a:cs typeface="AL-Mohanad Bold" pitchFamily="10" charset="0"/>
              </a:rPr>
              <a:t> قال تعالى : ( الله خالق كل شيءٍ وهو على كل شيءٍ وكيل  ) </a:t>
            </a:r>
            <a:r>
              <a:rPr lang="ar-SA" altLang="en-US" sz="2800">
                <a:solidFill>
                  <a:schemeClr val="bg1"/>
                </a:solidFill>
                <a:cs typeface="AL-Mohanad Bold" pitchFamily="10" charset="0"/>
              </a:rPr>
              <a:t>الزمر </a:t>
            </a:r>
            <a:r>
              <a:rPr lang="ar-SA" altLang="en-US" sz="3600">
                <a:solidFill>
                  <a:schemeClr val="bg1"/>
                </a:solidFill>
                <a:cs typeface="AL-Mohanad Bold" pitchFamily="10" charset="0"/>
              </a:rPr>
              <a:t>62</a:t>
            </a:r>
            <a:endParaRPr lang="en-US" altLang="en-US" sz="3600">
              <a:solidFill>
                <a:schemeClr val="bg1"/>
              </a:solidFill>
              <a:cs typeface="AL-Mohanad Bold" pitchFamily="10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286000" y="838200"/>
            <a:ext cx="4419600" cy="833438"/>
          </a:xfrm>
          <a:prstGeom prst="rect">
            <a:avLst/>
          </a:prstGeom>
          <a:solidFill>
            <a:srgbClr val="FFFF00"/>
          </a:solidFill>
          <a:ln w="9525">
            <a:miter lim="800000"/>
            <a:headEnd/>
            <a:tailEnd/>
          </a:ln>
          <a:effectLst/>
          <a:scene3d>
            <a:camera prst="legacyObliqueTopRight"/>
            <a:lightRig rig="legacyFlat1" dir="t"/>
          </a:scene3d>
          <a:sp3d extrusionH="430200" prstMaterial="legacyMetal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800">
                <a:cs typeface="Monotype Koufi" pitchFamily="2" charset="-78"/>
              </a:rPr>
              <a:t> خواص المادة</a:t>
            </a:r>
            <a:endParaRPr lang="en-US" altLang="en-US" sz="4800">
              <a:cs typeface="Monotype Koufi" pitchFamily="2" charset="-78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905000" y="2209800"/>
            <a:ext cx="533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>
                <a:solidFill>
                  <a:schemeClr val="bg1"/>
                </a:solidFill>
                <a:cs typeface="AL-Mohanad Bold" pitchFamily="10" charset="0"/>
              </a:rPr>
              <a:t>للمادة نوعين من الخواص</a:t>
            </a:r>
            <a:endParaRPr lang="en-US" altLang="en-US" sz="4000">
              <a:solidFill>
                <a:schemeClr val="bg1"/>
              </a:solidFill>
              <a:cs typeface="AL-Mohanad Bold" pitchFamily="10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562600" y="4692650"/>
            <a:ext cx="2743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خواص فيزيائية</a:t>
            </a:r>
            <a:endParaRPr lang="en-US" altLang="en-US" sz="36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990600" y="4648200"/>
            <a:ext cx="2895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خواص كيميائية</a:t>
            </a:r>
            <a:endParaRPr lang="en-US" altLang="en-US" sz="3600" b="1">
              <a:solidFill>
                <a:srgbClr val="FFFF00"/>
              </a:solidFill>
              <a:cs typeface="AL-Mohanad Bold" pitchFamily="10" charset="0"/>
            </a:endParaRPr>
          </a:p>
        </p:txBody>
      </p:sp>
      <p:grpSp>
        <p:nvGrpSpPr>
          <p:cNvPr id="7174" name="Group 13"/>
          <p:cNvGrpSpPr>
            <a:grpSpLocks/>
          </p:cNvGrpSpPr>
          <p:nvPr/>
        </p:nvGrpSpPr>
        <p:grpSpPr bwMode="auto">
          <a:xfrm>
            <a:off x="2438400" y="3063875"/>
            <a:ext cx="4495800" cy="1584325"/>
            <a:chOff x="1536" y="1930"/>
            <a:chExt cx="2832" cy="998"/>
          </a:xfrm>
        </p:grpSpPr>
        <p:cxnSp>
          <p:nvCxnSpPr>
            <p:cNvPr id="7175" name="AutoShape 10"/>
            <p:cNvCxnSpPr>
              <a:cxnSpLocks noChangeShapeType="1"/>
            </p:cNvCxnSpPr>
            <p:nvPr/>
          </p:nvCxnSpPr>
          <p:spPr bwMode="auto">
            <a:xfrm rot="16200000" flipH="1">
              <a:off x="3149" y="1686"/>
              <a:ext cx="950" cy="1488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FF0066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76" name="AutoShape 12"/>
            <p:cNvCxnSpPr>
              <a:cxnSpLocks noChangeShapeType="1"/>
              <a:stCxn id="7171" idx="2"/>
              <a:endCxn id="7173" idx="0"/>
            </p:cNvCxnSpPr>
            <p:nvPr/>
          </p:nvCxnSpPr>
          <p:spPr bwMode="auto">
            <a:xfrm rot="5400000">
              <a:off x="1709" y="1757"/>
              <a:ext cx="998" cy="1344"/>
            </a:xfrm>
            <a:prstGeom prst="bentConnector3">
              <a:avLst>
                <a:gd name="adj1" fmla="val 50000"/>
              </a:avLst>
            </a:prstGeom>
            <a:noFill/>
            <a:ln w="38100">
              <a:solidFill>
                <a:srgbClr val="FF0066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676400" y="1295400"/>
            <a:ext cx="601980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 الخواص الفيزيائية هي :</a:t>
            </a:r>
          </a:p>
          <a:p>
            <a:pPr algn="ctr"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 الخواص المتعلقة بالشكل الخارجي للمادة ويمكن ادراكها بالحواس .</a:t>
            </a:r>
            <a:endParaRPr lang="en-US" altLang="en-US" sz="36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667000" y="3962400"/>
            <a:ext cx="41148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4000" b="1">
                <a:solidFill>
                  <a:schemeClr val="bg1"/>
                </a:solidFill>
                <a:cs typeface="AL-Mohanad Bold" pitchFamily="10" charset="0"/>
              </a:rPr>
              <a:t>                  مثـل</a:t>
            </a:r>
          </a:p>
          <a:p>
            <a:pPr algn="ctr" eaLnBrk="1" hangingPunct="1">
              <a:spcBef>
                <a:spcPct val="50000"/>
              </a:spcBef>
            </a:pPr>
            <a:r>
              <a:rPr lang="ar-SA" altLang="en-US" sz="4000" b="1">
                <a:solidFill>
                  <a:srgbClr val="FF0066"/>
                </a:solidFill>
                <a:cs typeface="AL-Mohanad Bold" pitchFamily="10" charset="0"/>
              </a:rPr>
              <a:t>اللون ، الكتلة , الكثافة</a:t>
            </a:r>
            <a:r>
              <a:rPr lang="en-US" altLang="en-US" sz="4000" b="1">
                <a:solidFill>
                  <a:srgbClr val="FF0066"/>
                </a:solidFill>
                <a:cs typeface="AL-Mohanad Bold" pitchFamily="10" charset="0"/>
              </a:rPr>
              <a:t> </a:t>
            </a:r>
            <a:r>
              <a:rPr lang="ar-SA" altLang="en-US" sz="4000" b="1">
                <a:solidFill>
                  <a:srgbClr val="FF0066"/>
                </a:solidFill>
                <a:cs typeface="AL-Mohanad Bold" pitchFamily="10" charset="0"/>
              </a:rPr>
              <a:t>.</a:t>
            </a:r>
            <a:endParaRPr lang="en-US" altLang="en-US" sz="4000" b="1">
              <a:solidFill>
                <a:srgbClr val="FF0066"/>
              </a:solidFill>
              <a:cs typeface="AL-Mohanad Bold" pitchFamily="10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371600" y="1219200"/>
            <a:ext cx="624840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        </a:t>
            </a:r>
            <a:r>
              <a:rPr lang="en-US" altLang="en-US" sz="3600" b="1">
                <a:solidFill>
                  <a:srgbClr val="FFFF00"/>
                </a:solidFill>
                <a:cs typeface="AL-Mohanad Bold" pitchFamily="10" charset="0"/>
              </a:rPr>
              <a:t>    </a:t>
            </a: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 الخواص الكيميائية هي :</a:t>
            </a:r>
          </a:p>
          <a:p>
            <a:pPr algn="just" eaLnBrk="1" hangingPunct="1">
              <a:spcBef>
                <a:spcPct val="50000"/>
              </a:spcBef>
            </a:pPr>
            <a:r>
              <a:rPr lang="ar-SA" altLang="en-US" sz="3600" b="1">
                <a:solidFill>
                  <a:srgbClr val="FFFF00"/>
                </a:solidFill>
                <a:cs typeface="AL-Mohanad Bold" pitchFamily="10" charset="0"/>
              </a:rPr>
              <a:t>  الخواص المتعلقة بالتركيب الداخلي للمادة والتي تتميز بها عن غيرها من المواد.</a:t>
            </a:r>
            <a:endParaRPr lang="en-US" altLang="en-US" sz="3600" b="1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371600" y="3886200"/>
            <a:ext cx="66294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4000" b="1">
                <a:solidFill>
                  <a:srgbClr val="FF0066"/>
                </a:solidFill>
                <a:cs typeface="AL-Mohanad Bold" pitchFamily="10" charset="0"/>
              </a:rPr>
              <a:t> </a:t>
            </a:r>
            <a:r>
              <a:rPr lang="ar-SA" altLang="en-US" sz="4000" b="1">
                <a:solidFill>
                  <a:schemeClr val="bg1"/>
                </a:solidFill>
                <a:cs typeface="AL-Mohanad Bold" pitchFamily="10" charset="0"/>
              </a:rPr>
              <a:t>مثل</a:t>
            </a:r>
          </a:p>
          <a:p>
            <a:pPr algn="ctr" eaLnBrk="1" hangingPunct="1">
              <a:spcBef>
                <a:spcPct val="50000"/>
              </a:spcBef>
            </a:pPr>
            <a:r>
              <a:rPr lang="ar-SA" altLang="en-US" sz="4000" b="1">
                <a:solidFill>
                  <a:srgbClr val="FF0066"/>
                </a:solidFill>
                <a:cs typeface="AL-Mohanad Bold" pitchFamily="10" charset="0"/>
              </a:rPr>
              <a:t>النشاط الكيميائي ، القابلية للاحتراق .</a:t>
            </a:r>
            <a:endParaRPr lang="en-US" altLang="en-US" sz="4000" b="1">
              <a:solidFill>
                <a:srgbClr val="FF0066"/>
              </a:solidFill>
              <a:cs typeface="AL-Mohanad Bold" pitchFamily="10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685800" y="1993900"/>
            <a:ext cx="78486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50000"/>
              </a:spcBef>
            </a:pPr>
            <a:r>
              <a:rPr lang="ar-SA" altLang="en-US" sz="3600">
                <a:solidFill>
                  <a:srgbClr val="66FF33"/>
                </a:solidFill>
                <a:cs typeface="AL-Mohanad Bold" pitchFamily="10" charset="0"/>
              </a:rPr>
              <a:t>عرض مجموعة من المواد ذات خواص مختلفة أمام الطلاب ومناقشتهم في بعض خواصها المعروفة لديهم .</a:t>
            </a:r>
            <a:endParaRPr lang="en-US" altLang="en-US" sz="3600">
              <a:solidFill>
                <a:srgbClr val="66FF33"/>
              </a:solidFill>
              <a:cs typeface="AL-Mohanad Bold" pitchFamily="10" charset="0"/>
            </a:endParaRP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1752600" y="4600575"/>
            <a:ext cx="60960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600">
                <a:solidFill>
                  <a:srgbClr val="FF0066"/>
                </a:solidFill>
                <a:cs typeface="AL-Mohanad Bold" pitchFamily="10" charset="0"/>
              </a:rPr>
              <a:t>الماء ، ملح ، سكر ، قطعة فحم ، كيروسين ، فلز صوديوم ..... الخ </a:t>
            </a:r>
            <a:endParaRPr lang="en-US" altLang="en-US" sz="3600">
              <a:solidFill>
                <a:srgbClr val="FF0066"/>
              </a:solidFill>
              <a:cs typeface="AL-Mohanad Bold" pitchFamily="10" charset="0"/>
            </a:endParaRP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3200400" y="4006850"/>
            <a:ext cx="3124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algn="r" rtl="1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altLang="en-US" sz="3600">
                <a:solidFill>
                  <a:srgbClr val="FFFF00"/>
                </a:solidFill>
                <a:cs typeface="AL-Mohanad Bold" pitchFamily="10" charset="0"/>
              </a:rPr>
              <a:t> من هذه المواد :</a:t>
            </a:r>
            <a:endParaRPr lang="en-US" altLang="en-US" sz="3600">
              <a:solidFill>
                <a:srgbClr val="FFFF00"/>
              </a:solidFill>
              <a:cs typeface="AL-Mohanad Bold" pitchFamily="10" charset="0"/>
            </a:endParaRPr>
          </a:p>
        </p:txBody>
      </p:sp>
      <p:sp>
        <p:nvSpPr>
          <p:cNvPr id="74758" name="WordArt 6" descr="كيس ورق"/>
          <p:cNvSpPr>
            <a:spLocks noChangeArrowheads="1" noChangeShapeType="1" noTextEdit="1"/>
          </p:cNvSpPr>
          <p:nvPr/>
        </p:nvSpPr>
        <p:spPr bwMode="auto">
          <a:xfrm>
            <a:off x="2514600" y="762000"/>
            <a:ext cx="44958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/>
            <a:r>
              <a:rPr lang="ar-JO" sz="3600" kern="10">
                <a:ln w="47625">
                  <a:solidFill>
                    <a:srgbClr val="FF66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/>
                  </a:outerShdw>
                </a:effectLst>
              </a:rPr>
              <a:t>  نشاط مقترح</a:t>
            </a:r>
            <a:endParaRPr lang="en-US" sz="3600" kern="10">
              <a:ln w="47625">
                <a:solidFill>
                  <a:srgbClr val="FF6600"/>
                </a:solidFill>
                <a:round/>
                <a:headEnd/>
                <a:tailEnd/>
              </a:ln>
              <a:blipFill dpi="0" rotWithShape="0">
                <a:blip r:embed="rId3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تصميم افتراضي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1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ar-SA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1017</Words>
  <Application>Microsoft Office PowerPoint</Application>
  <PresentationFormat>عرض على الشاشة (4:3)</PresentationFormat>
  <Paragraphs>168</Paragraphs>
  <Slides>31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7" baseType="lpstr">
      <vt:lpstr>Times New Roman</vt:lpstr>
      <vt:lpstr>Arial</vt:lpstr>
      <vt:lpstr>Calibri</vt:lpstr>
      <vt:lpstr>Monotype Koufi</vt:lpstr>
      <vt:lpstr>AL-Mohanad Bold</vt:lpstr>
      <vt:lpstr>تصميم افتراضي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مغربي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من PowerPoint</dc:title>
  <dc:creator>أبو زيد</dc:creator>
  <dc:description>زوروا موقع أسطوانة العروض  www.estwana.com وستجدون المزيد والجديد من عروض البوربوينت التعليمية للمرحلة الثانوية</dc:description>
  <cp:lastModifiedBy>USER</cp:lastModifiedBy>
  <cp:revision>143</cp:revision>
  <dcterms:created xsi:type="dcterms:W3CDTF">2001-07-21T22:10:33Z</dcterms:created>
  <dcterms:modified xsi:type="dcterms:W3CDTF">2024-06-30T15:14:42Z</dcterms:modified>
</cp:coreProperties>
</file>